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256" r:id="rId2"/>
    <p:sldId id="282" r:id="rId3"/>
    <p:sldId id="763" r:id="rId4"/>
    <p:sldId id="745" r:id="rId5"/>
    <p:sldId id="746" r:id="rId6"/>
    <p:sldId id="755" r:id="rId7"/>
    <p:sldId id="760" r:id="rId8"/>
    <p:sldId id="757" r:id="rId9"/>
    <p:sldId id="759" r:id="rId10"/>
    <p:sldId id="761" r:id="rId11"/>
    <p:sldId id="600" r:id="rId12"/>
    <p:sldId id="762" r:id="rId13"/>
    <p:sldId id="764" r:id="rId14"/>
    <p:sldId id="758" r:id="rId15"/>
    <p:sldId id="765" r:id="rId16"/>
    <p:sldId id="766" r:id="rId17"/>
    <p:sldId id="767" r:id="rId18"/>
    <p:sldId id="768" r:id="rId19"/>
    <p:sldId id="769" r:id="rId20"/>
    <p:sldId id="770" r:id="rId21"/>
    <p:sldId id="750" r:id="rId22"/>
    <p:sldId id="771" r:id="rId23"/>
    <p:sldId id="602" r:id="rId24"/>
    <p:sldId id="273" r:id="rId25"/>
    <p:sldId id="274" r:id="rId26"/>
    <p:sldId id="275" r:id="rId27"/>
    <p:sldId id="27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63"/>
            <p14:sldId id="745"/>
            <p14:sldId id="746"/>
            <p14:sldId id="755"/>
            <p14:sldId id="760"/>
            <p14:sldId id="757"/>
            <p14:sldId id="759"/>
            <p14:sldId id="761"/>
            <p14:sldId id="600"/>
            <p14:sldId id="762"/>
            <p14:sldId id="764"/>
            <p14:sldId id="758"/>
            <p14:sldId id="765"/>
            <p14:sldId id="766"/>
            <p14:sldId id="767"/>
            <p14:sldId id="768"/>
            <p14:sldId id="769"/>
            <p14:sldId id="770"/>
            <p14:sldId id="750"/>
            <p14:sldId id="77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6" autoAdjust="0"/>
    <p:restoredTop sz="96447" autoAdjust="0"/>
  </p:normalViewPr>
  <p:slideViewPr>
    <p:cSldViewPr snapToGrid="0">
      <p:cViewPr varScale="1">
        <p:scale>
          <a:sx n="110" d="100"/>
          <a:sy n="110" d="100"/>
        </p:scale>
        <p:origin x="804"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null space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null space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null space of a linear map</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null space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null space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null space of a linear map</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null space of a linear map</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null space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null space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null space of a linear map</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11.m4a"/><Relationship Id="rId7" Type="http://schemas.openxmlformats.org/officeDocument/2006/relationships/image" Target="../media/image12.wmf"/><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4.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11.m4a"/><Relationship Id="rId9" Type="http://schemas.openxmlformats.org/officeDocument/2006/relationships/image" Target="../media/image13.wmf"/></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7.m4a"/><Relationship Id="rId7" Type="http://schemas.openxmlformats.org/officeDocument/2006/relationships/image" Target="../media/image15.wmf"/><Relationship Id="rId2" Type="http://schemas.openxmlformats.org/officeDocument/2006/relationships/tags" Target="../tags/tag15.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8.m4a"/><Relationship Id="rId7" Type="http://schemas.openxmlformats.org/officeDocument/2006/relationships/image" Target="../media/image16.wmf"/><Relationship Id="rId2" Type="http://schemas.openxmlformats.org/officeDocument/2006/relationships/tags" Target="../tags/tag16.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19.m4a"/><Relationship Id="rId7" Type="http://schemas.openxmlformats.org/officeDocument/2006/relationships/image" Target="../media/image17.wmf"/><Relationship Id="rId2" Type="http://schemas.openxmlformats.org/officeDocument/2006/relationships/tags" Target="../tags/tag1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9.m4a"/><Relationship Id="rId9" Type="http://schemas.openxmlformats.org/officeDocument/2006/relationships/image" Target="../media/image18.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20.m4a"/><Relationship Id="rId7" Type="http://schemas.openxmlformats.org/officeDocument/2006/relationships/image" Target="../media/image19.wmf"/><Relationship Id="rId2" Type="http://schemas.openxmlformats.org/officeDocument/2006/relationships/tags" Target="../tags/tag18.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0.m4a"/><Relationship Id="rId9" Type="http://schemas.openxmlformats.org/officeDocument/2006/relationships/image" Target="../media/image20.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21.m4a"/><Relationship Id="rId7" Type="http://schemas.openxmlformats.org/officeDocument/2006/relationships/image" Target="../media/image21.wmf"/><Relationship Id="rId12" Type="http://schemas.openxmlformats.org/officeDocument/2006/relationships/image" Target="../media/image8.png"/><Relationship Id="rId2" Type="http://schemas.openxmlformats.org/officeDocument/2006/relationships/tags" Target="../tags/tag19.xml"/><Relationship Id="rId1" Type="http://schemas.openxmlformats.org/officeDocument/2006/relationships/vmlDrawing" Target="../drawings/vmlDrawing7.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5.bin"/><Relationship Id="rId4" Type="http://schemas.openxmlformats.org/officeDocument/2006/relationships/audio" Target="../media/media21.m4a"/><Relationship Id="rId9" Type="http://schemas.openxmlformats.org/officeDocument/2006/relationships/image" Target="../media/image22.wmf"/></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9.m4a"/><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9.m4a"/><Relationship Id="rId9"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8.5 The null space of a linear map</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a:extLst>
              <a:ext uri="{FF2B5EF4-FFF2-40B4-BE49-F238E27FC236}">
                <a16:creationId xmlns:a16="http://schemas.microsoft.com/office/drawing/2014/main" id="{9B447688-8666-4F9F-9B5E-37A21A676A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1039"/>
    </mc:Choice>
    <mc:Fallback>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a linear map one-to-one</a:t>
            </a:r>
            <a:endParaRPr lang="en-CA" dirty="0"/>
          </a:p>
        </p:txBody>
      </p:sp>
      <p:sp>
        <p:nvSpPr>
          <p:cNvPr id="3" name="Content Placeholder 2"/>
          <p:cNvSpPr>
            <a:spLocks noGrp="1"/>
          </p:cNvSpPr>
          <p:nvPr>
            <p:ph idx="1"/>
          </p:nvPr>
        </p:nvSpPr>
        <p:spPr>
          <a:xfrm>
            <a:off x="457199" y="1600200"/>
            <a:ext cx="8534401"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 </a:t>
            </a:r>
            <a:r>
              <a:rPr lang="en-US" dirty="0"/>
              <a:t>   is a linear map, then </a:t>
            </a:r>
            <a:r>
              <a:rPr lang="en-US" i="1" dirty="0"/>
              <a:t>A</a:t>
            </a:r>
            <a:r>
              <a:rPr lang="en-US" dirty="0"/>
              <a:t> is one-to-one if and only</a:t>
            </a:r>
            <a:br>
              <a:rPr lang="en-US" dirty="0"/>
            </a:br>
            <a:r>
              <a:rPr lang="en-US" dirty="0"/>
              <a:t>	if the null space is just the zero vector; i.e., </a:t>
            </a:r>
            <a:r>
              <a:rPr lang="en-US" dirty="0">
                <a:solidFill>
                  <a:prstClr val="white"/>
                </a:solidFill>
                <a:latin typeface="Times New Roman" panose="02020603050405020304" pitchFamily="18" charset="0"/>
              </a:rPr>
              <a:t>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U </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Proof:</a:t>
            </a:r>
          </a:p>
          <a:p>
            <a:pPr marL="0" indent="0">
              <a:buNone/>
            </a:pPr>
            <a:r>
              <a:rPr lang="en-US" dirty="0">
                <a:solidFill>
                  <a:prstClr val="white"/>
                </a:solidFill>
                <a:latin typeface="Times New Roman" panose="02020603050405020304" pitchFamily="18" charset="0"/>
              </a:rPr>
              <a:t>	</a:t>
            </a:r>
            <a:r>
              <a:rPr lang="en-US" dirty="0">
                <a:solidFill>
                  <a:prstClr val="white"/>
                </a:solidFill>
              </a:rPr>
              <a:t>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dirty="0">
                <a:solidFill>
                  <a:prstClr val="white"/>
                </a:solidFill>
              </a:rPr>
              <a:t>is one-to-one, then only one vector in </a:t>
            </a:r>
            <a:r>
              <a:rPr lang="en-US" b="1" dirty="0">
                <a:latin typeface="Edwardian Script ITC" panose="030303020407070D0804" pitchFamily="66" charset="0"/>
              </a:rPr>
              <a:t>U</a:t>
            </a:r>
            <a:r>
              <a:rPr lang="en-US" dirty="0">
                <a:solidFill>
                  <a:prstClr val="white"/>
                </a:solidFill>
                <a:latin typeface="Times New Roman" panose="02020603050405020304" pitchFamily="18" charset="0"/>
              </a:rPr>
              <a:t>  </a:t>
            </a:r>
            <a:r>
              <a:rPr lang="en-US" dirty="0">
                <a:solidFill>
                  <a:prstClr val="white"/>
                </a:solidFill>
              </a:rPr>
              <a:t>can map onto</a:t>
            </a:r>
            <a:br>
              <a:rPr lang="en-US" dirty="0">
                <a:solidFill>
                  <a:prstClr val="white"/>
                </a:solidFill>
              </a:rPr>
            </a:br>
            <a:r>
              <a:rPr lang="en-US" dirty="0">
                <a:solidFill>
                  <a:prstClr val="white"/>
                </a:solidFill>
              </a:rPr>
              <a:t>	</a:t>
            </a:r>
            <a:r>
              <a:rPr lang="en-US" b="1" dirty="0">
                <a:latin typeface="Times New Roman" panose="02020603050405020304" pitchFamily="18" charset="0"/>
              </a:rPr>
              <a:t>0</a:t>
            </a:r>
            <a:r>
              <a:rPr lang="en-US" b="1" baseline="-25000" dirty="0">
                <a:latin typeface="Edwardian Script ITC" panose="030303020407070D0804" pitchFamily="66" charset="0"/>
              </a:rPr>
              <a:t>V  </a:t>
            </a:r>
            <a:r>
              <a:rPr lang="en-US" dirty="0">
                <a:solidFill>
                  <a:prstClr val="white"/>
                </a:solidFill>
                <a:latin typeface="Times New Roman" panose="02020603050405020304" pitchFamily="18" charset="0"/>
              </a:rPr>
              <a:t>, </a:t>
            </a:r>
            <a:r>
              <a:rPr lang="en-US" dirty="0">
                <a:solidFill>
                  <a:prstClr val="white"/>
                </a:solidFill>
              </a:rPr>
              <a:t>and since </a:t>
            </a:r>
            <a:r>
              <a:rPr lang="en-US" i="1" dirty="0">
                <a:solidFill>
                  <a:prstClr val="white"/>
                </a:solidFill>
                <a:latin typeface="Times New Roman" panose="02020603050405020304" pitchFamily="18" charset="0"/>
              </a:rPr>
              <a:t>A</a:t>
            </a:r>
            <a:r>
              <a:rPr lang="en-US" b="1" dirty="0">
                <a:latin typeface="Times New Roman" panose="02020603050405020304" pitchFamily="18" charset="0"/>
              </a:rPr>
              <a:t>0</a:t>
            </a:r>
            <a:r>
              <a:rPr lang="en-US" b="1" baseline="-25000" dirty="0">
                <a:latin typeface="Edwardian Script ITC" panose="030303020407070D0804" pitchFamily="66" charset="0"/>
              </a:rPr>
              <a:t>U</a:t>
            </a:r>
            <a:r>
              <a:rPr lang="en-US" b="1" dirty="0">
                <a:latin typeface="Edwardian Script ITC" panose="030303020407070D0804" pitchFamily="66" charset="0"/>
              </a:rPr>
              <a:t> </a:t>
            </a:r>
            <a:r>
              <a:rPr lang="en-US" b="1" dirty="0">
                <a:latin typeface="Times New Roman" panose="02020603050405020304" pitchFamily="18" charset="0"/>
              </a:rPr>
              <a:t> = 0</a:t>
            </a:r>
            <a:r>
              <a:rPr lang="en-US" b="1" baseline="-25000" dirty="0">
                <a:latin typeface="Edwardian Script ITC" panose="030303020407070D0804" pitchFamily="66" charset="0"/>
              </a:rPr>
              <a:t>V</a:t>
            </a:r>
            <a:r>
              <a:rPr lang="en-US" dirty="0">
                <a:solidFill>
                  <a:prstClr val="white"/>
                </a:solidFill>
              </a:rPr>
              <a:t>   , it follows </a:t>
            </a:r>
            <a:r>
              <a:rPr lang="en-US" dirty="0">
                <a:solidFill>
                  <a:prstClr val="white"/>
                </a:solidFill>
                <a:latin typeface="Times New Roman" panose="02020603050405020304" pitchFamily="18" charset="0"/>
              </a:rPr>
              <a:t>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U </a:t>
            </a:r>
            <a:r>
              <a:rPr lang="en-US" dirty="0">
                <a:solidFill>
                  <a:prstClr val="white"/>
                </a:solidFill>
                <a:latin typeface="Times New Roman" panose="02020603050405020304" pitchFamily="18" charset="0"/>
              </a:rPr>
              <a:t>}.</a:t>
            </a:r>
            <a:br>
              <a:rPr lang="en-US" dirty="0">
                <a:solidFill>
                  <a:prstClr val="white"/>
                </a:solidFill>
                <a:latin typeface="Times New Roman" panose="02020603050405020304" pitchFamily="18" charset="0"/>
              </a:rPr>
            </a:b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a:t>
            </a:r>
            <a:r>
              <a:rPr lang="en-US" dirty="0">
                <a:solidFill>
                  <a:prstClr val="white"/>
                </a:solidFill>
              </a:rPr>
              <a:t>If</a:t>
            </a:r>
            <a:r>
              <a:rPr lang="en-US" dirty="0">
                <a:solidFill>
                  <a:prstClr val="white"/>
                </a:solidFill>
                <a:latin typeface="Times New Roman" panose="02020603050405020304" pitchFamily="18" charset="0"/>
              </a:rPr>
              <a:t> 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U </a:t>
            </a:r>
            <a:r>
              <a:rPr lang="en-US" dirty="0">
                <a:solidFill>
                  <a:prstClr val="white"/>
                </a:solidFill>
                <a:latin typeface="Times New Roman" panose="02020603050405020304" pitchFamily="18" charset="0"/>
              </a:rPr>
              <a:t>}</a:t>
            </a:r>
            <a:r>
              <a:rPr lang="en-US" dirty="0">
                <a:solidFill>
                  <a:prstClr val="white"/>
                </a:solidFill>
              </a:rPr>
              <a:t>, suppose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a:t>
            </a:r>
            <a:r>
              <a:rPr lang="en-US" dirty="0">
                <a:solidFill>
                  <a:prstClr val="white"/>
                </a:solidFill>
              </a:rPr>
              <a:t>From a previous theorem, we have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 u</a:t>
            </a:r>
            <a:r>
              <a:rPr lang="en-US" baseline="-25000" dirty="0">
                <a:latin typeface="Times New Roman" panose="02020603050405020304" pitchFamily="18" charset="0"/>
              </a:rPr>
              <a:t>2</a:t>
            </a:r>
            <a:r>
              <a:rPr lang="en-US" dirty="0">
                <a:latin typeface="Times New Roman" panose="02020603050405020304" pitchFamily="18" charset="0"/>
              </a:rPr>
              <a:t> ∈ null(</a:t>
            </a:r>
            <a:r>
              <a:rPr lang="en-US" i="1" dirty="0">
                <a:latin typeface="Times New Roman" panose="02020603050405020304" pitchFamily="18" charset="0"/>
              </a:rPr>
              <a:t>A</a:t>
            </a:r>
            <a:r>
              <a:rPr lang="en-US" dirty="0">
                <a:latin typeface="Times New Roman" panose="02020603050405020304" pitchFamily="18" charset="0"/>
              </a:rPr>
              <a:t>)</a:t>
            </a:r>
            <a:r>
              <a:rPr lang="en-US" dirty="0"/>
              <a:t>.</a:t>
            </a:r>
          </a:p>
          <a:p>
            <a:pPr marL="0" indent="0">
              <a:buNone/>
            </a:pPr>
            <a:r>
              <a:rPr lang="en-US" dirty="0"/>
              <a:t>	But therefore,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 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U  </a:t>
            </a:r>
            <a:r>
              <a:rPr lang="en-US" dirty="0">
                <a:solidFill>
                  <a:prstClr val="white"/>
                </a:solidFill>
                <a:latin typeface="Times New Roman" panose="02020603050405020304" pitchFamily="18" charset="0"/>
              </a:rPr>
              <a:t>, so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 u</a:t>
            </a:r>
            <a:r>
              <a:rPr lang="en-US" baseline="-25000" dirty="0">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a:t>
            </a:r>
            <a:r>
              <a:rPr lang="en-US" dirty="0">
                <a:solidFill>
                  <a:prstClr val="white"/>
                </a:solidFill>
              </a:rPr>
              <a:t>Therefore,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dirty="0">
                <a:solidFill>
                  <a:prstClr val="white"/>
                </a:solidFill>
              </a:rPr>
              <a:t>is one-to-one.</a:t>
            </a:r>
            <a:r>
              <a:rPr lang="en-US" b="1" dirty="0">
                <a:latin typeface="Edwardian Script ITC" panose="030303020407070D0804" pitchFamily="66" charset="0"/>
              </a:rPr>
              <a:t> </a:t>
            </a:r>
            <a:r>
              <a:rPr lang="en-US" dirty="0"/>
              <a:t>▮</a:t>
            </a:r>
            <a:endParaRPr lang="en-US" baseline="-25000" dirty="0">
              <a:solidFill>
                <a:prstClr val="white"/>
              </a:solidFill>
            </a:endParaRPr>
          </a:p>
          <a:p>
            <a:pPr marL="0" indent="0">
              <a:buNone/>
            </a:pPr>
            <a:endParaRPr lang="en-US" dirty="0"/>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3FCE9631-CA5E-4DBD-825E-440AA94ADEA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04529345"/>
      </p:ext>
    </p:extLst>
  </p:cSld>
  <p:clrMapOvr>
    <a:masterClrMapping/>
  </p:clrMapOvr>
  <mc:AlternateContent xmlns:mc="http://schemas.openxmlformats.org/markup-compatibility/2006">
    <mc:Choice xmlns:p14="http://schemas.microsoft.com/office/powerpoint/2010/main" Requires="p14">
      <p:transition spd="slow" p14:dur="2000" advTm="120962"/>
    </mc:Choice>
    <mc:Fallback>
      <p:transition spd="slow" advTm="12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of finite-dimensional linear mappings</a:t>
            </a:r>
            <a:endParaRPr lang="en-CA" dirty="0"/>
          </a:p>
        </p:txBody>
      </p:sp>
      <p:sp>
        <p:nvSpPr>
          <p:cNvPr id="3" name="Content Placeholder 2"/>
          <p:cNvSpPr>
            <a:spLocks noGrp="1"/>
          </p:cNvSpPr>
          <p:nvPr>
            <p:ph idx="1"/>
          </p:nvPr>
        </p:nvSpPr>
        <p:spPr>
          <a:xfrm>
            <a:off x="457199" y="1600200"/>
            <a:ext cx="8399417" cy="4525963"/>
          </a:xfrm>
        </p:spPr>
        <p:txBody>
          <a:bodyPr/>
          <a:lstStyle/>
          <a:p>
            <a:pPr lvl="0"/>
            <a:r>
              <a:rPr lang="en-US" dirty="0">
                <a:solidFill>
                  <a:prstClr val="white"/>
                </a:solidFill>
              </a:rPr>
              <a:t>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m</a:t>
            </a:r>
            <a:r>
              <a:rPr lang="en-US" dirty="0">
                <a:solidFill>
                  <a:prstClr val="white"/>
                </a:solidFill>
              </a:rPr>
              <a:t>, the null space is found by solving the homogenous system of linear equations</a:t>
            </a:r>
          </a:p>
          <a:p>
            <a:r>
              <a:rPr lang="en-US" dirty="0">
                <a:solidFill>
                  <a:prstClr val="white"/>
                </a:solidFill>
              </a:rPr>
              <a:t>For example, </a:t>
            </a:r>
          </a:p>
          <a:p>
            <a:pPr lvl="1"/>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1"/>
            <a:r>
              <a:rPr lang="en-US" sz="2000" dirty="0">
                <a:solidFill>
                  <a:prstClr val="white"/>
                </a:solidFill>
              </a:rPr>
              <a:t>We see that </a:t>
            </a:r>
            <a:r>
              <a:rPr lang="en-US" sz="2000" dirty="0">
                <a:solidFill>
                  <a:prstClr val="white"/>
                </a:solidFill>
                <a:latin typeface="Times New Roman" panose="02020603050405020304" pitchFamily="18" charset="0"/>
              </a:rPr>
              <a:t>3</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5</a:t>
            </a:r>
            <a:r>
              <a:rPr lang="en-US" sz="2000" dirty="0">
                <a:solidFill>
                  <a:prstClr val="white"/>
                </a:solidFill>
                <a:latin typeface="Times New Roman" panose="02020603050405020304" pitchFamily="18" charset="0"/>
              </a:rPr>
              <a:t> = 0</a:t>
            </a:r>
            <a:r>
              <a:rPr lang="en-US" sz="2000" dirty="0">
                <a:solidFill>
                  <a:prstClr val="white"/>
                </a:solidFill>
              </a:rPr>
              <a:t>, so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5</a:t>
            </a:r>
            <a:r>
              <a:rPr lang="en-US" sz="2000" dirty="0">
                <a:solidFill>
                  <a:prstClr val="white"/>
                </a:solidFill>
                <a:latin typeface="Times New Roman" panose="02020603050405020304" pitchFamily="18" charset="0"/>
              </a:rPr>
              <a:t> = 0</a:t>
            </a:r>
          </a:p>
          <a:p>
            <a:pPr lvl="1"/>
            <a:r>
              <a:rPr lang="en-US" sz="2000" dirty="0">
                <a:solidFill>
                  <a:prstClr val="white"/>
                </a:solidFill>
              </a:rPr>
              <a:t>Also,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3</a:t>
            </a:r>
            <a:r>
              <a:rPr lang="en-US" sz="2000" dirty="0">
                <a:solidFill>
                  <a:prstClr val="white"/>
                </a:solidFill>
              </a:rPr>
              <a:t> and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4</a:t>
            </a:r>
            <a:r>
              <a:rPr lang="en-US" sz="2000" dirty="0">
                <a:solidFill>
                  <a:prstClr val="white"/>
                </a:solidFill>
                <a:latin typeface="Times New Roman" panose="02020603050405020304" pitchFamily="18" charset="0"/>
              </a:rPr>
              <a:t> </a:t>
            </a:r>
            <a:r>
              <a:rPr lang="en-US" sz="2000" dirty="0">
                <a:solidFill>
                  <a:prstClr val="white"/>
                </a:solidFill>
              </a:rPr>
              <a:t>are free variables</a:t>
            </a:r>
          </a:p>
          <a:p>
            <a:pPr lvl="1"/>
            <a:r>
              <a:rPr lang="en-US" sz="2000" dirty="0">
                <a:solidFill>
                  <a:prstClr val="white"/>
                </a:solidFill>
              </a:rPr>
              <a:t>Thus, </a:t>
            </a:r>
            <a:r>
              <a:rPr lang="en-US" sz="2000" dirty="0">
                <a:solidFill>
                  <a:prstClr val="white"/>
                </a:solidFill>
                <a:latin typeface="Times New Roman" panose="02020603050405020304" pitchFamily="18" charset="0"/>
              </a:rPr>
              <a:t>2</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2</a:t>
            </a:r>
            <a:r>
              <a:rPr lang="en-US" sz="2000" dirty="0">
                <a:solidFill>
                  <a:prstClr val="white"/>
                </a:solidFill>
                <a:latin typeface="Times New Roman" panose="02020603050405020304" pitchFamily="18" charset="0"/>
              </a:rPr>
              <a:t> + 5</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3</a:t>
            </a:r>
            <a:r>
              <a:rPr lang="en-US" sz="2000" dirty="0">
                <a:solidFill>
                  <a:prstClr val="white"/>
                </a:solidFill>
                <a:latin typeface="Times New Roman" panose="02020603050405020304" pitchFamily="18" charset="0"/>
              </a:rPr>
              <a:t> – 2</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4</a:t>
            </a:r>
            <a:r>
              <a:rPr lang="en-US" sz="2000" dirty="0">
                <a:solidFill>
                  <a:prstClr val="white"/>
                </a:solidFill>
                <a:latin typeface="Times New Roman" panose="02020603050405020304" pitchFamily="18" charset="0"/>
              </a:rPr>
              <a:t> = 0</a:t>
            </a:r>
            <a:r>
              <a:rPr lang="en-US" sz="2000" dirty="0">
                <a:solidFill>
                  <a:prstClr val="white"/>
                </a:solidFill>
              </a:rPr>
              <a:t>,</a:t>
            </a:r>
            <a:br>
              <a:rPr lang="en-US" sz="2000" dirty="0">
                <a:solidFill>
                  <a:prstClr val="white"/>
                </a:solidFill>
              </a:rPr>
            </a:br>
            <a:r>
              <a:rPr lang="en-US" sz="2000" dirty="0">
                <a:solidFill>
                  <a:prstClr val="white"/>
                </a:solidFill>
              </a:rPr>
              <a:t>       so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2</a:t>
            </a:r>
            <a:r>
              <a:rPr lang="en-US" sz="2000" dirty="0">
                <a:solidFill>
                  <a:prstClr val="white"/>
                </a:solidFill>
                <a:latin typeface="Times New Roman" panose="02020603050405020304" pitchFamily="18" charset="0"/>
              </a:rPr>
              <a:t> = –2.5</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3</a:t>
            </a:r>
            <a:r>
              <a:rPr lang="en-US" sz="2000" dirty="0">
                <a:solidFill>
                  <a:prstClr val="white"/>
                </a:solidFill>
                <a:latin typeface="Times New Roman" panose="02020603050405020304" pitchFamily="18" charset="0"/>
              </a:rPr>
              <a:t> +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4</a:t>
            </a:r>
          </a:p>
          <a:p>
            <a:pPr lvl="1"/>
            <a:r>
              <a:rPr lang="en-US" sz="2000" dirty="0">
                <a:solidFill>
                  <a:prstClr val="white"/>
                </a:solidFill>
              </a:rPr>
              <a:t>Thus,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1</a:t>
            </a:r>
            <a:r>
              <a:rPr lang="en-US" sz="2000" dirty="0">
                <a:solidFill>
                  <a:prstClr val="white"/>
                </a:solidFill>
                <a:latin typeface="Times New Roman" panose="02020603050405020304" pitchFamily="18" charset="0"/>
              </a:rPr>
              <a:t> + 2</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2</a:t>
            </a:r>
            <a:r>
              <a:rPr lang="en-US" sz="2000" dirty="0">
                <a:solidFill>
                  <a:prstClr val="white"/>
                </a:solidFill>
                <a:latin typeface="Times New Roman" panose="02020603050405020304" pitchFamily="18" charset="0"/>
              </a:rPr>
              <a:t> –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3</a:t>
            </a:r>
            <a:r>
              <a:rPr lang="en-US" sz="2000" dirty="0">
                <a:solidFill>
                  <a:prstClr val="white"/>
                </a:solidFill>
                <a:latin typeface="Times New Roman" panose="02020603050405020304" pitchFamily="18" charset="0"/>
              </a:rPr>
              <a:t> – 3</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4</a:t>
            </a:r>
            <a:r>
              <a:rPr lang="en-US" sz="2000" dirty="0">
                <a:solidFill>
                  <a:prstClr val="white"/>
                </a:solidFill>
                <a:latin typeface="Times New Roman" panose="02020603050405020304" pitchFamily="18" charset="0"/>
              </a:rPr>
              <a:t> = 0</a:t>
            </a:r>
            <a:r>
              <a:rPr lang="en-US" sz="2000" dirty="0">
                <a:solidFill>
                  <a:prstClr val="white"/>
                </a:solidFill>
              </a:rPr>
              <a:t>,</a:t>
            </a:r>
            <a:br>
              <a:rPr lang="en-US" sz="2000" dirty="0">
                <a:solidFill>
                  <a:prstClr val="white"/>
                </a:solidFill>
              </a:rPr>
            </a:br>
            <a:r>
              <a:rPr lang="en-US" sz="2000" dirty="0">
                <a:solidFill>
                  <a:prstClr val="white"/>
                </a:solidFill>
              </a:rPr>
              <a:t>       so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1</a:t>
            </a:r>
            <a:r>
              <a:rPr lang="en-US" sz="2000" dirty="0">
                <a:solidFill>
                  <a:prstClr val="white"/>
                </a:solidFill>
                <a:latin typeface="Times New Roman" panose="02020603050405020304" pitchFamily="18" charset="0"/>
              </a:rPr>
              <a:t> = 6</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3</a:t>
            </a:r>
            <a:r>
              <a:rPr lang="en-US" sz="2000" dirty="0">
                <a:solidFill>
                  <a:prstClr val="white"/>
                </a:solidFill>
                <a:latin typeface="Times New Roman" panose="02020603050405020304" pitchFamily="18" charset="0"/>
              </a:rPr>
              <a:t> + </a:t>
            </a:r>
            <a:r>
              <a:rPr lang="en-US" sz="2000" i="1" dirty="0">
                <a:solidFill>
                  <a:prstClr val="white"/>
                </a:solidFill>
                <a:latin typeface="Times New Roman" panose="02020603050405020304" pitchFamily="18" charset="0"/>
              </a:rPr>
              <a:t>x</a:t>
            </a:r>
            <a:r>
              <a:rPr lang="en-US" sz="2000" baseline="-25000" dirty="0">
                <a:solidFill>
                  <a:prstClr val="white"/>
                </a:solidFill>
                <a:latin typeface="Times New Roman" panose="02020603050405020304" pitchFamily="18" charset="0"/>
              </a:rPr>
              <a:t>4</a:t>
            </a:r>
            <a:endParaRPr lang="en-US" sz="2000"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6" name="Object 15">
            <a:extLst>
              <a:ext uri="{FF2B5EF4-FFF2-40B4-BE49-F238E27FC236}">
                <a16:creationId xmlns:a16="http://schemas.microsoft.com/office/drawing/2014/main" id="{DCEC2FB4-1A40-4AA2-8680-5347BBE3896A}"/>
              </a:ext>
            </a:extLst>
          </p:cNvPr>
          <p:cNvGraphicFramePr>
            <a:graphicFrameLocks noChangeAspect="1"/>
          </p:cNvGraphicFramePr>
          <p:nvPr>
            <p:extLst>
              <p:ext uri="{D42A27DB-BD31-4B8C-83A1-F6EECF244321}">
                <p14:modId xmlns:p14="http://schemas.microsoft.com/office/powerpoint/2010/main" val="2456287273"/>
              </p:ext>
            </p:extLst>
          </p:nvPr>
        </p:nvGraphicFramePr>
        <p:xfrm>
          <a:off x="5047440" y="2678099"/>
          <a:ext cx="3099955" cy="1513898"/>
        </p:xfrm>
        <a:graphic>
          <a:graphicData uri="http://schemas.openxmlformats.org/presentationml/2006/ole">
            <mc:AlternateContent xmlns:mc="http://schemas.openxmlformats.org/markup-compatibility/2006">
              <mc:Choice xmlns:v="urn:schemas-microsoft-com:vml" Requires="v">
                <p:oleObj spid="_x0000_s452671" name="Equation" r:id="rId6" imgW="1777680" imgH="850680" progId="Equation.DSMT4">
                  <p:embed/>
                </p:oleObj>
              </mc:Choice>
              <mc:Fallback>
                <p:oleObj name="Equation" r:id="rId6" imgW="1777680" imgH="850680" progId="Equation.DSMT4">
                  <p:embed/>
                  <p:pic>
                    <p:nvPicPr>
                      <p:cNvPr id="11" name="Object 10">
                        <a:extLst>
                          <a:ext uri="{FF2B5EF4-FFF2-40B4-BE49-F238E27FC236}">
                            <a16:creationId xmlns:a16="http://schemas.microsoft.com/office/drawing/2014/main" id="{F33D38ED-2C6D-452D-BA9D-BC1D7D23575E}"/>
                          </a:ext>
                        </a:extLst>
                      </p:cNvPr>
                      <p:cNvPicPr>
                        <a:picLocks noChangeAspect="1" noChangeArrowheads="1"/>
                      </p:cNvPicPr>
                      <p:nvPr/>
                    </p:nvPicPr>
                    <p:blipFill>
                      <a:blip r:embed="rId7"/>
                      <a:srcRect/>
                      <a:stretch>
                        <a:fillRect/>
                      </a:stretch>
                    </p:blipFill>
                    <p:spPr bwMode="auto">
                      <a:xfrm>
                        <a:off x="5047440" y="2678099"/>
                        <a:ext cx="3099955" cy="1513898"/>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1D92BBED-50EF-4563-96DC-4F9342E52218}"/>
              </a:ext>
            </a:extLst>
          </p:cNvPr>
          <p:cNvGraphicFramePr>
            <a:graphicFrameLocks noChangeAspect="1"/>
          </p:cNvGraphicFramePr>
          <p:nvPr>
            <p:extLst>
              <p:ext uri="{D42A27DB-BD31-4B8C-83A1-F6EECF244321}">
                <p14:modId xmlns:p14="http://schemas.microsoft.com/office/powerpoint/2010/main" val="1494835298"/>
              </p:ext>
            </p:extLst>
          </p:nvPr>
        </p:nvGraphicFramePr>
        <p:xfrm>
          <a:off x="1127487" y="2678099"/>
          <a:ext cx="3810000" cy="1513898"/>
        </p:xfrm>
        <a:graphic>
          <a:graphicData uri="http://schemas.openxmlformats.org/presentationml/2006/ole">
            <mc:AlternateContent xmlns:mc="http://schemas.openxmlformats.org/markup-compatibility/2006">
              <mc:Choice xmlns:v="urn:schemas-microsoft-com:vml" Requires="v">
                <p:oleObj spid="_x0000_s452672" name="Equation" r:id="rId8" imgW="2184120" imgH="850680" progId="Equation.DSMT4">
                  <p:embed/>
                </p:oleObj>
              </mc:Choice>
              <mc:Fallback>
                <p:oleObj name="Equation" r:id="rId8" imgW="2184120" imgH="850680" progId="Equation.DSMT4">
                  <p:embed/>
                  <p:pic>
                    <p:nvPicPr>
                      <p:cNvPr id="11" name="Object 10">
                        <a:extLst>
                          <a:ext uri="{FF2B5EF4-FFF2-40B4-BE49-F238E27FC236}">
                            <a16:creationId xmlns:a16="http://schemas.microsoft.com/office/drawing/2014/main" id="{F33D38ED-2C6D-452D-BA9D-BC1D7D23575E}"/>
                          </a:ext>
                        </a:extLst>
                      </p:cNvPr>
                      <p:cNvPicPr>
                        <a:picLocks noChangeAspect="1" noChangeArrowheads="1"/>
                      </p:cNvPicPr>
                      <p:nvPr/>
                    </p:nvPicPr>
                    <p:blipFill>
                      <a:blip r:embed="rId9"/>
                      <a:srcRect/>
                      <a:stretch>
                        <a:fillRect/>
                      </a:stretch>
                    </p:blipFill>
                    <p:spPr bwMode="auto">
                      <a:xfrm>
                        <a:off x="1127487" y="2678099"/>
                        <a:ext cx="3810000" cy="1513898"/>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A4A74069-8CF6-4F08-B45F-40CC2275C28E}"/>
              </a:ext>
            </a:extLst>
          </p:cNvPr>
          <p:cNvGraphicFramePr>
            <a:graphicFrameLocks noChangeAspect="1"/>
          </p:cNvGraphicFramePr>
          <p:nvPr>
            <p:extLst>
              <p:ext uri="{D42A27DB-BD31-4B8C-83A1-F6EECF244321}">
                <p14:modId xmlns:p14="http://schemas.microsoft.com/office/powerpoint/2010/main" val="3263465549"/>
              </p:ext>
            </p:extLst>
          </p:nvPr>
        </p:nvGraphicFramePr>
        <p:xfrm>
          <a:off x="4692417" y="4308907"/>
          <a:ext cx="3810000" cy="1897785"/>
        </p:xfrm>
        <a:graphic>
          <a:graphicData uri="http://schemas.openxmlformats.org/presentationml/2006/ole">
            <mc:AlternateContent xmlns:mc="http://schemas.openxmlformats.org/markup-compatibility/2006">
              <mc:Choice xmlns:v="urn:schemas-microsoft-com:vml" Requires="v">
                <p:oleObj spid="_x0000_s452673" name="Equation" r:id="rId10" imgW="2184120" imgH="1066680" progId="Equation.DSMT4">
                  <p:embed/>
                </p:oleObj>
              </mc:Choice>
              <mc:Fallback>
                <p:oleObj name="Equation" r:id="rId10" imgW="2184120" imgH="1066680" progId="Equation.DSMT4">
                  <p:embed/>
                  <p:pic>
                    <p:nvPicPr>
                      <p:cNvPr id="17" name="Object 16">
                        <a:extLst>
                          <a:ext uri="{FF2B5EF4-FFF2-40B4-BE49-F238E27FC236}">
                            <a16:creationId xmlns:a16="http://schemas.microsoft.com/office/drawing/2014/main" id="{1D92BBED-50EF-4563-96DC-4F9342E52218}"/>
                          </a:ext>
                        </a:extLst>
                      </p:cNvPr>
                      <p:cNvPicPr>
                        <a:picLocks noChangeAspect="1" noChangeArrowheads="1"/>
                      </p:cNvPicPr>
                      <p:nvPr/>
                    </p:nvPicPr>
                    <p:blipFill>
                      <a:blip r:embed="rId11"/>
                      <a:srcRect/>
                      <a:stretch>
                        <a:fillRect/>
                      </a:stretch>
                    </p:blipFill>
                    <p:spPr bwMode="auto">
                      <a:xfrm>
                        <a:off x="4692417" y="4308907"/>
                        <a:ext cx="3810000" cy="1897785"/>
                      </a:xfrm>
                      <a:prstGeom prst="rect">
                        <a:avLst/>
                      </a:prstGeom>
                      <a:noFill/>
                    </p:spPr>
                  </p:pic>
                </p:oleObj>
              </mc:Fallback>
            </mc:AlternateContent>
          </a:graphicData>
        </a:graphic>
      </p:graphicFrame>
      <p:pic>
        <p:nvPicPr>
          <p:cNvPr id="24" name="Audio 23">
            <a:hlinkClick r:id="" action="ppaction://media"/>
            <a:extLst>
              <a:ext uri="{FF2B5EF4-FFF2-40B4-BE49-F238E27FC236}">
                <a16:creationId xmlns:a16="http://schemas.microsoft.com/office/drawing/2014/main" id="{6F677284-BA74-4373-A0AE-8196FDD69CF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mc:Choice xmlns:p14="http://schemas.microsoft.com/office/powerpoint/2010/main" Requires="p14">
      <p:transition spd="slow" p14:dur="2000" advTm="133050"/>
    </mc:Choice>
    <mc:Fallback>
      <p:transition spd="slow" advTm="13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range and the null space</a:t>
            </a:r>
            <a:endParaRPr lang="en-CA" sz="2800" dirty="0"/>
          </a:p>
        </p:txBody>
      </p:sp>
      <p:sp>
        <p:nvSpPr>
          <p:cNvPr id="3" name="Content Placeholder 2"/>
          <p:cNvSpPr>
            <a:spLocks noGrp="1"/>
          </p:cNvSpPr>
          <p:nvPr>
            <p:ph idx="1"/>
          </p:nvPr>
        </p:nvSpPr>
        <p:spPr>
          <a:xfrm>
            <a:off x="457199" y="1600200"/>
            <a:ext cx="8399417" cy="4525963"/>
          </a:xfrm>
        </p:spPr>
        <p:txBody>
          <a:bodyPr/>
          <a:lstStyle/>
          <a:p>
            <a:pPr marL="0" lvl="0" indent="0">
              <a:buNone/>
            </a:pPr>
            <a:r>
              <a:rPr lang="en-US" dirty="0">
                <a:solidFill>
                  <a:prstClr val="white"/>
                </a:solidFill>
              </a:rPr>
              <a:t>Theorem</a:t>
            </a:r>
          </a:p>
          <a:p>
            <a:pPr marL="0" lvl="0" indent="0">
              <a:buNone/>
            </a:pPr>
            <a:r>
              <a:rPr lang="en-US" dirty="0">
                <a:solidFill>
                  <a:prstClr val="white"/>
                </a:solidFill>
              </a:rPr>
              <a:t>	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m</a:t>
            </a:r>
            <a:r>
              <a:rPr lang="en-US" dirty="0">
                <a:solidFill>
                  <a:prstClr val="white"/>
                </a:solidFill>
              </a:rPr>
              <a:t> is a linear map, the dimension of the null space</a:t>
            </a:r>
            <a:br>
              <a:rPr lang="en-US" dirty="0">
                <a:solidFill>
                  <a:prstClr val="white"/>
                </a:solidFill>
              </a:rPr>
            </a:br>
            <a:r>
              <a:rPr lang="en-US" dirty="0">
                <a:solidFill>
                  <a:prstClr val="white"/>
                </a:solidFill>
              </a:rPr>
              <a:t>	plus the dimension of the range equals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a:t>
            </a:r>
          </a:p>
          <a:p>
            <a:pPr lvl="3"/>
            <a:r>
              <a:rPr lang="en-US" sz="2000" dirty="0">
                <a:solidFill>
                  <a:prstClr val="white"/>
                </a:solidFill>
              </a:rPr>
              <a:t>That is, </a:t>
            </a:r>
            <a:r>
              <a:rPr lang="en-US" sz="2000" dirty="0">
                <a:solidFill>
                  <a:prstClr val="white"/>
                </a:solidFill>
                <a:latin typeface="Times New Roman" panose="02020603050405020304" pitchFamily="18" charset="0"/>
              </a:rPr>
              <a:t>dim(null(</a:t>
            </a:r>
            <a:r>
              <a:rPr lang="en-US" sz="2000" i="1" dirty="0">
                <a:solidFill>
                  <a:prstClr val="white"/>
                </a:solidFill>
                <a:latin typeface="Times New Roman" panose="02020603050405020304" pitchFamily="18" charset="0"/>
              </a:rPr>
              <a:t>A</a:t>
            </a:r>
            <a:r>
              <a:rPr lang="en-US" sz="2000" dirty="0">
                <a:solidFill>
                  <a:prstClr val="white"/>
                </a:solidFill>
                <a:latin typeface="Times New Roman" panose="02020603050405020304" pitchFamily="18" charset="0"/>
              </a:rPr>
              <a:t>)) + dim(range(</a:t>
            </a:r>
            <a:r>
              <a:rPr lang="en-US" sz="2000" i="1" dirty="0">
                <a:solidFill>
                  <a:prstClr val="white"/>
                </a:solidFill>
                <a:latin typeface="Times New Roman" panose="02020603050405020304" pitchFamily="18" charset="0"/>
              </a:rPr>
              <a:t>A</a:t>
            </a:r>
            <a:r>
              <a:rPr lang="en-US" sz="2000" dirty="0">
                <a:solidFill>
                  <a:prstClr val="white"/>
                </a:solidFill>
                <a:latin typeface="Times New Roman" panose="02020603050405020304" pitchFamily="18" charset="0"/>
              </a:rPr>
              <a:t>)) = </a:t>
            </a:r>
            <a:r>
              <a:rPr lang="en-US" sz="2000" i="1" dirty="0">
                <a:solidFill>
                  <a:prstClr val="white"/>
                </a:solidFill>
                <a:latin typeface="Times New Roman" panose="02020603050405020304" pitchFamily="18" charset="0"/>
              </a:rPr>
              <a:t>n</a:t>
            </a:r>
            <a:endParaRPr lang="en-US" sz="2000" dirty="0">
              <a:solidFill>
                <a:prstClr val="white"/>
              </a:solidFill>
              <a:latin typeface="Times New Roman" panose="02020603050405020304" pitchFamily="18" charset="0"/>
            </a:endParaRPr>
          </a:p>
          <a:p>
            <a:pPr marL="0" indent="0">
              <a:buNone/>
            </a:pPr>
            <a:r>
              <a:rPr lang="en-US" dirty="0">
                <a:solidFill>
                  <a:prstClr val="white"/>
                </a:solidFill>
              </a:rPr>
              <a:t>Proof:</a:t>
            </a:r>
          </a:p>
          <a:p>
            <a:pPr marL="0" indent="0">
              <a:buNone/>
            </a:pPr>
            <a:r>
              <a:rPr lang="en-US" dirty="0">
                <a:solidFill>
                  <a:prstClr val="white"/>
                </a:solidFill>
              </a:rPr>
              <a:t>	Convert the matrix to row-echelon form with operations:</a:t>
            </a:r>
          </a:p>
          <a:p>
            <a:pPr lvl="3"/>
            <a:r>
              <a:rPr lang="en-US" dirty="0">
                <a:solidFill>
                  <a:prstClr val="white"/>
                </a:solidFill>
              </a:rPr>
              <a:t>Each column associated with a leading non-zero coefficient contributes one vector to the basis of the range,</a:t>
            </a:r>
          </a:p>
          <a:p>
            <a:pPr marL="1371600" lvl="3" indent="0">
              <a:buNone/>
            </a:pPr>
            <a:r>
              <a:rPr lang="en-US" dirty="0">
                <a:solidFill>
                  <a:prstClr val="white"/>
                </a:solidFill>
              </a:rPr>
              <a:t>		thus the dimension of the range is the number of</a:t>
            </a:r>
            <a:br>
              <a:rPr lang="en-US" dirty="0">
                <a:solidFill>
                  <a:prstClr val="white"/>
                </a:solidFill>
              </a:rPr>
            </a:br>
            <a:r>
              <a:rPr lang="en-US" dirty="0">
                <a:solidFill>
                  <a:prstClr val="white"/>
                </a:solidFill>
              </a:rPr>
              <a:t>		columns with leading non-zero entries.</a:t>
            </a:r>
          </a:p>
          <a:p>
            <a:pPr lvl="3"/>
            <a:r>
              <a:rPr lang="en-US" dirty="0">
                <a:solidFill>
                  <a:prstClr val="white"/>
                </a:solidFill>
              </a:rPr>
              <a:t>Each column associated with a free variable contributes one vector to the basis of the null space,</a:t>
            </a:r>
          </a:p>
          <a:p>
            <a:pPr marL="1371600" lvl="3" indent="0">
              <a:buNone/>
            </a:pPr>
            <a:r>
              <a:rPr lang="en-US" dirty="0">
                <a:solidFill>
                  <a:prstClr val="white"/>
                </a:solidFill>
              </a:rPr>
              <a:t>		thus, the dimension of the null space is the number</a:t>
            </a:r>
            <a:br>
              <a:rPr lang="en-US" dirty="0">
                <a:solidFill>
                  <a:prstClr val="white"/>
                </a:solidFill>
              </a:rPr>
            </a:br>
            <a:r>
              <a:rPr lang="en-US" dirty="0">
                <a:solidFill>
                  <a:prstClr val="white"/>
                </a:solidFill>
              </a:rPr>
              <a:t>		of columns without leading non-zero entries.</a:t>
            </a:r>
          </a:p>
          <a:p>
            <a:pPr marL="0" indent="0">
              <a:buNone/>
            </a:pPr>
            <a:r>
              <a:rPr lang="en-US" dirty="0">
                <a:solidFill>
                  <a:prstClr val="white"/>
                </a:solidFill>
              </a:rPr>
              <a:t>	There are </a:t>
            </a:r>
            <a:r>
              <a:rPr lang="en-US" i="1" dirty="0">
                <a:solidFill>
                  <a:prstClr val="white"/>
                </a:solidFill>
                <a:latin typeface="Times New Roman" panose="02020603050405020304" pitchFamily="18" charset="0"/>
              </a:rPr>
              <a:t>n</a:t>
            </a:r>
            <a:r>
              <a:rPr lang="en-US" dirty="0">
                <a:solidFill>
                  <a:prstClr val="white"/>
                </a:solidFill>
              </a:rPr>
              <a:t> columns, so these two add up to </a:t>
            </a:r>
            <a:r>
              <a:rPr lang="en-US" i="1" dirty="0">
                <a:solidFill>
                  <a:prstClr val="white"/>
                </a:solidFill>
                <a:latin typeface="Times New Roman" panose="02020603050405020304" pitchFamily="18" charset="0"/>
              </a:rPr>
              <a:t>n</a:t>
            </a:r>
            <a:r>
              <a:rPr lang="en-US" dirty="0">
                <a:solidFill>
                  <a:prstClr val="white"/>
                </a:solidFill>
              </a:rPr>
              <a:t>. </a:t>
            </a:r>
            <a:r>
              <a:rPr lang="en-US" dirty="0"/>
              <a:t>▮</a:t>
            </a:r>
            <a:endParaRPr lang="en-US" baseline="-25000" dirty="0">
              <a:solidFill>
                <a:prstClr val="white"/>
              </a:solidFill>
            </a:endParaRPr>
          </a:p>
          <a:p>
            <a:pPr marL="0" lvl="0" indent="0">
              <a:buNone/>
            </a:pPr>
            <a:endParaRPr lang="en-US" dirty="0">
              <a:solidFill>
                <a:prstClr val="white"/>
              </a:solidFill>
            </a:endParaRPr>
          </a:p>
          <a:p>
            <a:pPr marL="1371600" lvl="3" indent="0">
              <a:buNone/>
            </a:pPr>
            <a:endParaRPr lang="en-US" dirty="0">
              <a:solidFill>
                <a:prstClr val="white"/>
              </a:solidFill>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a:extLst>
              <a:ext uri="{FF2B5EF4-FFF2-40B4-BE49-F238E27FC236}">
                <a16:creationId xmlns:a16="http://schemas.microsoft.com/office/drawing/2014/main" id="{4686FC98-7D60-467C-A4F6-E04AF2F332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92636756"/>
      </p:ext>
    </p:extLst>
  </p:cSld>
  <p:clrMapOvr>
    <a:masterClrMapping/>
  </p:clrMapOvr>
  <mc:AlternateContent xmlns:mc="http://schemas.openxmlformats.org/markup-compatibility/2006">
    <mc:Choice xmlns:p14="http://schemas.microsoft.com/office/powerpoint/2010/main" Requires="p14">
      <p:transition spd="slow" p14:dur="2000" advTm="103795"/>
    </mc:Choice>
    <mc:Fallback>
      <p:transition spd="slow" advTm="10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a matrix can never be onto</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m</a:t>
            </a:r>
            <a:r>
              <a:rPr lang="en-US" dirty="0">
                <a:solidFill>
                  <a:prstClr val="white"/>
                </a:solidFill>
              </a:rPr>
              <a:t> is a linear map, and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&lt; </a:t>
            </a:r>
            <a:r>
              <a:rPr lang="en-US" i="1" dirty="0">
                <a:solidFill>
                  <a:prstClr val="white"/>
                </a:solidFill>
                <a:latin typeface="Times New Roman" panose="02020603050405020304" pitchFamily="18" charset="0"/>
              </a:rPr>
              <a:t>m</a:t>
            </a:r>
            <a:r>
              <a:rPr lang="en-US" dirty="0">
                <a:solidFill>
                  <a:prstClr val="white"/>
                </a:solidFill>
              </a:rPr>
              <a:t>,</a:t>
            </a:r>
            <a:br>
              <a:rPr lang="en-US" dirty="0">
                <a:solidFill>
                  <a:prstClr val="white"/>
                </a:solidFill>
              </a:rPr>
            </a:br>
            <a:r>
              <a:rPr lang="en-US" dirty="0">
                <a:solidFill>
                  <a:prstClr val="white"/>
                </a:solidFill>
              </a:rPr>
              <a:t>		then the dimension of the range must be less than </a:t>
            </a:r>
            <a:r>
              <a:rPr lang="en-US" i="1" dirty="0">
                <a:solidFill>
                  <a:prstClr val="white"/>
                </a:solidFill>
                <a:latin typeface="Times New Roman" panose="02020603050405020304" pitchFamily="18" charset="0"/>
              </a:rPr>
              <a:t>m</a:t>
            </a:r>
            <a:r>
              <a:rPr lang="en-US" dirty="0">
                <a:solidFill>
                  <a:prstClr val="white"/>
                </a:solidFill>
              </a:rPr>
              <a:t>.</a:t>
            </a:r>
            <a:endParaRPr lang="en-US" i="1" dirty="0">
              <a:solidFill>
                <a:prstClr val="white"/>
              </a:solidFill>
              <a:latin typeface="Times New Roman" panose="02020603050405020304" pitchFamily="18" charset="0"/>
            </a:endParaRPr>
          </a:p>
          <a:p>
            <a:pPr marL="0" indent="0">
              <a:buNone/>
            </a:pPr>
            <a:r>
              <a:rPr lang="en-US" dirty="0">
                <a:solidFill>
                  <a:prstClr val="white"/>
                </a:solidFill>
              </a:rPr>
              <a:t>Proof:</a:t>
            </a:r>
          </a:p>
          <a:p>
            <a:pPr marL="0" indent="0">
              <a:buNone/>
            </a:pPr>
            <a:r>
              <a:rPr lang="en-US" dirty="0">
                <a:solidFill>
                  <a:prstClr val="white"/>
                </a:solidFill>
              </a:rPr>
              <a:t>	The maximum </a:t>
            </a:r>
            <a:r>
              <a:rPr lang="en-US" dirty="0">
                <a:solidFill>
                  <a:prstClr val="white"/>
                </a:solidFill>
                <a:latin typeface="Times New Roman" panose="02020603050405020304" pitchFamily="18" charset="0"/>
              </a:rPr>
              <a:t>rank(</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solidFill>
                  <a:prstClr val="white"/>
                </a:solidFill>
              </a:rPr>
              <a:t>,</a:t>
            </a:r>
          </a:p>
          <a:p>
            <a:pPr marL="0" indent="0">
              <a:buNone/>
            </a:pPr>
            <a:r>
              <a:rPr lang="en-US" dirty="0">
                <a:solidFill>
                  <a:prstClr val="white"/>
                </a:solidFill>
              </a:rPr>
              <a:t>		so the maximum dimension of </a:t>
            </a:r>
            <a:r>
              <a:rPr lang="en-US" dirty="0">
                <a:solidFill>
                  <a:prstClr val="white"/>
                </a:solidFill>
                <a:latin typeface="Times New Roman" panose="02020603050405020304" pitchFamily="18" charset="0"/>
              </a:rPr>
              <a:t>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dirty="0">
                <a:solidFill>
                  <a:prstClr val="white"/>
                </a:solidFill>
              </a:rPr>
              <a:t> is </a:t>
            </a:r>
            <a:r>
              <a:rPr lang="en-US" i="1" dirty="0">
                <a:solidFill>
                  <a:prstClr val="white"/>
                </a:solidFill>
                <a:latin typeface="Times New Roman" panose="02020603050405020304" pitchFamily="18" charset="0"/>
              </a:rPr>
              <a:t>n</a:t>
            </a:r>
          </a:p>
          <a:p>
            <a:pPr marL="0" indent="0">
              <a:buNone/>
            </a:pPr>
            <a:r>
              <a:rPr lang="en-US" dirty="0">
                <a:solidFill>
                  <a:prstClr val="white"/>
                </a:solidFill>
                <a:latin typeface="Times New Roman" panose="02020603050405020304" pitchFamily="18" charset="0"/>
              </a:rPr>
              <a:t> 	</a:t>
            </a:r>
            <a:r>
              <a:rPr lang="en-US" dirty="0">
                <a:solidFill>
                  <a:prstClr val="white"/>
                </a:solidFill>
              </a:rPr>
              <a:t> Thus </a:t>
            </a:r>
            <a:r>
              <a:rPr lang="en-US" dirty="0">
                <a:solidFill>
                  <a:prstClr val="white"/>
                </a:solidFill>
                <a:latin typeface="Times New Roman" panose="02020603050405020304" pitchFamily="18" charset="0"/>
              </a:rPr>
              <a:t>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 </a:t>
            </a:r>
            <a:r>
              <a:rPr lang="en-US" sz="2000" dirty="0">
                <a:solidFill>
                  <a:prstClr val="white"/>
                </a:solidFill>
                <a:latin typeface="Times New Roman" panose="02020603050405020304" pitchFamily="18" charset="0"/>
              </a:rPr>
              <a:t>&lt; </a:t>
            </a:r>
            <a:r>
              <a:rPr lang="en-US" sz="2000" i="1" dirty="0">
                <a:solidFill>
                  <a:prstClr val="white"/>
                </a:solidFill>
                <a:latin typeface="Times New Roman" panose="02020603050405020304" pitchFamily="18" charset="0"/>
              </a:rPr>
              <a:t>m.</a:t>
            </a:r>
            <a:r>
              <a:rPr lang="en-US" dirty="0"/>
              <a:t>▮</a:t>
            </a:r>
            <a:endParaRPr lang="en-US" baseline="-25000" dirty="0">
              <a:solidFill>
                <a:prstClr val="white"/>
              </a:solidFill>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Thus, if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&lt; </a:t>
            </a:r>
            <a:r>
              <a:rPr kumimoji="0" lang="en-US" sz="21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m</a:t>
            </a:r>
            <a:r>
              <a:rPr kumimoji="0" lang="en-US" sz="21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the linear map is never onto.</a:t>
            </a:r>
          </a:p>
          <a:p>
            <a:pPr marL="457200" lvl="1" indent="0">
              <a:buNone/>
            </a:pP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9265C694-12D5-400F-86D1-5987A7CD397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9173492"/>
      </p:ext>
    </p:extLst>
  </p:cSld>
  <p:clrMapOvr>
    <a:masterClrMapping/>
  </p:clrMapOvr>
  <mc:AlternateContent xmlns:mc="http://schemas.openxmlformats.org/markup-compatibility/2006">
    <mc:Choice xmlns:p14="http://schemas.microsoft.com/office/powerpoint/2010/main" Requires="p14">
      <p:transition spd="slow" p14:dur="2000" advTm="74216"/>
    </mc:Choice>
    <mc:Fallback>
      <p:transition spd="slow" advTm="7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a matrix can never be one-to-one</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m</a:t>
            </a:r>
            <a:r>
              <a:rPr lang="en-US" dirty="0">
                <a:solidFill>
                  <a:prstClr val="white"/>
                </a:solidFill>
              </a:rPr>
              <a:t> is a linear map, and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&gt; </a:t>
            </a:r>
            <a:r>
              <a:rPr lang="en-US" i="1" dirty="0">
                <a:solidFill>
                  <a:prstClr val="white"/>
                </a:solidFill>
                <a:latin typeface="Times New Roman" panose="02020603050405020304" pitchFamily="18" charset="0"/>
              </a:rPr>
              <a:t>m</a:t>
            </a:r>
            <a:r>
              <a:rPr lang="en-US" dirty="0">
                <a:solidFill>
                  <a:prstClr val="white"/>
                </a:solidFill>
              </a:rPr>
              <a:t>,</a:t>
            </a:r>
            <a:br>
              <a:rPr lang="en-US" dirty="0">
                <a:solidFill>
                  <a:prstClr val="white"/>
                </a:solidFill>
              </a:rPr>
            </a:br>
            <a:r>
              <a:rPr lang="en-US" dirty="0">
                <a:solidFill>
                  <a:prstClr val="white"/>
                </a:solidFill>
              </a:rPr>
              <a:t>		then the dimension of the null space must be greater</a:t>
            </a:r>
            <a:br>
              <a:rPr lang="en-US" dirty="0">
                <a:solidFill>
                  <a:prstClr val="white"/>
                </a:solidFill>
              </a:rPr>
            </a:br>
            <a:r>
              <a:rPr lang="en-US" dirty="0">
                <a:solidFill>
                  <a:prstClr val="white"/>
                </a:solidFill>
              </a:rPr>
              <a:t>		than or equal to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m</a:t>
            </a:r>
          </a:p>
          <a:p>
            <a:pPr marL="0" indent="0">
              <a:buNone/>
            </a:pPr>
            <a:r>
              <a:rPr lang="en-US" dirty="0">
                <a:solidFill>
                  <a:prstClr val="white"/>
                </a:solidFill>
              </a:rPr>
              <a:t>Proof:</a:t>
            </a:r>
          </a:p>
          <a:p>
            <a:pPr marL="0" indent="0">
              <a:buNone/>
            </a:pPr>
            <a:r>
              <a:rPr lang="en-US" dirty="0">
                <a:solidFill>
                  <a:prstClr val="white"/>
                </a:solidFill>
              </a:rPr>
              <a:t>	The maximum </a:t>
            </a:r>
            <a:r>
              <a:rPr lang="en-US" dirty="0">
                <a:solidFill>
                  <a:prstClr val="white"/>
                </a:solidFill>
                <a:latin typeface="Times New Roman" panose="02020603050405020304" pitchFamily="18" charset="0"/>
              </a:rPr>
              <a:t>rank(</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m</a:t>
            </a:r>
            <a:r>
              <a:rPr lang="en-US" dirty="0">
                <a:solidFill>
                  <a:prstClr val="white"/>
                </a:solidFill>
              </a:rPr>
              <a:t>,</a:t>
            </a:r>
            <a:br>
              <a:rPr lang="en-US" dirty="0">
                <a:solidFill>
                  <a:prstClr val="white"/>
                </a:solidFill>
              </a:rPr>
            </a:br>
            <a:r>
              <a:rPr lang="en-US" dirty="0">
                <a:solidFill>
                  <a:prstClr val="white"/>
                </a:solidFill>
              </a:rPr>
              <a:t>		so the maximum dimension of </a:t>
            </a:r>
            <a:r>
              <a:rPr lang="en-US" dirty="0">
                <a:solidFill>
                  <a:prstClr val="white"/>
                </a:solidFill>
                <a:latin typeface="Times New Roman" panose="02020603050405020304" pitchFamily="18" charset="0"/>
              </a:rPr>
              <a:t>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dirty="0">
                <a:solidFill>
                  <a:prstClr val="white"/>
                </a:solidFill>
              </a:rPr>
              <a:t> is </a:t>
            </a:r>
            <a:r>
              <a:rPr lang="en-US" i="1" dirty="0">
                <a:solidFill>
                  <a:prstClr val="white"/>
                </a:solidFill>
                <a:latin typeface="Times New Roman" panose="02020603050405020304" pitchFamily="18" charset="0"/>
              </a:rPr>
              <a:t>m</a:t>
            </a:r>
          </a:p>
          <a:p>
            <a:pPr marL="0" indent="0" algn="ctr">
              <a:buNone/>
            </a:pPr>
            <a:r>
              <a:rPr lang="en-US" dirty="0">
                <a:solidFill>
                  <a:prstClr val="white"/>
                </a:solidFill>
                <a:latin typeface="Times New Roman" panose="02020603050405020304" pitchFamily="18" charset="0"/>
              </a:rPr>
              <a:t> 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m</a:t>
            </a:r>
          </a:p>
          <a:p>
            <a:pPr marL="0" indent="0" algn="ctr">
              <a:buNone/>
            </a:pPr>
            <a:r>
              <a:rPr lang="en-US" dirty="0">
                <a:solidFill>
                  <a:prstClr val="white"/>
                </a:solidFill>
                <a:latin typeface="Times New Roman" panose="02020603050405020304" pitchFamily="18" charset="0"/>
              </a:rPr>
              <a:t> –dim(range(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m</a:t>
            </a:r>
            <a:endParaRPr lang="en-US" dirty="0">
              <a:solidFill>
                <a:prstClr val="white"/>
              </a:solidFill>
            </a:endParaRPr>
          </a:p>
          <a:p>
            <a:pPr marL="0" indent="0">
              <a:buNone/>
            </a:pPr>
            <a:r>
              <a:rPr lang="en-US" dirty="0">
                <a:solidFill>
                  <a:prstClr val="white"/>
                </a:solidFill>
              </a:rPr>
              <a:t>	But </a:t>
            </a:r>
            <a:r>
              <a:rPr lang="en-US" dirty="0">
                <a:solidFill>
                  <a:prstClr val="white"/>
                </a:solidFill>
                <a:latin typeface="Times New Roman" panose="02020603050405020304" pitchFamily="18" charset="0"/>
              </a:rPr>
              <a:t>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dim(null(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p>
          <a:p>
            <a:pPr marL="457200" lvl="1" indent="0">
              <a:buNone/>
            </a:pPr>
            <a:r>
              <a:rPr lang="en-US" dirty="0">
                <a:solidFill>
                  <a:prstClr val="white"/>
                </a:solidFill>
              </a:rPr>
              <a:t>	Adding these last two, we get </a:t>
            </a:r>
            <a:r>
              <a:rPr lang="en-US" dirty="0">
                <a:solidFill>
                  <a:prstClr val="white"/>
                </a:solidFill>
                <a:latin typeface="Times New Roman" panose="02020603050405020304" pitchFamily="18" charset="0"/>
              </a:rPr>
              <a:t>dim(null(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m</a:t>
            </a:r>
            <a:r>
              <a:rPr lang="en-US" dirty="0">
                <a:solidFill>
                  <a:prstClr val="white"/>
                </a:solidFill>
                <a:latin typeface="Times New Roman" panose="02020603050405020304" pitchFamily="18" charset="0"/>
              </a:rPr>
              <a:t>. </a:t>
            </a:r>
            <a:r>
              <a:rPr lang="en-US" dirty="0"/>
              <a:t>▮</a:t>
            </a:r>
          </a:p>
          <a:p>
            <a:pPr lvl="1"/>
            <a:endParaRPr lang="en-US" dirty="0">
              <a:solidFill>
                <a:prstClr val="white"/>
              </a:solidFill>
            </a:endParaRPr>
          </a:p>
          <a:p>
            <a:pPr lvl="1"/>
            <a:r>
              <a:rPr lang="en-US" dirty="0">
                <a:solidFill>
                  <a:prstClr val="white"/>
                </a:solidFill>
              </a:rPr>
              <a:t>Thus, if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&gt; </a:t>
            </a:r>
            <a:r>
              <a:rPr lang="en-US" i="1" dirty="0">
                <a:solidFill>
                  <a:prstClr val="white"/>
                </a:solidFill>
                <a:latin typeface="Times New Roman" panose="02020603050405020304" pitchFamily="18" charset="0"/>
              </a:rPr>
              <a:t>m</a:t>
            </a:r>
            <a:r>
              <a:rPr lang="en-US" dirty="0">
                <a:solidFill>
                  <a:prstClr val="white"/>
                </a:solidFill>
              </a:rPr>
              <a:t>, the linear map is never one-to-one.</a:t>
            </a:r>
          </a:p>
          <a:p>
            <a:pPr marL="457200" lvl="1" indent="0">
              <a:buNone/>
            </a:pP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a:extLst>
              <a:ext uri="{FF2B5EF4-FFF2-40B4-BE49-F238E27FC236}">
                <a16:creationId xmlns:a16="http://schemas.microsoft.com/office/drawing/2014/main" id="{9F6386A0-BD54-446B-A813-86BCD67648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72217119"/>
      </p:ext>
    </p:extLst>
  </p:cSld>
  <p:clrMapOvr>
    <a:masterClrMapping/>
  </p:clrMapOvr>
  <mc:AlternateContent xmlns:mc="http://schemas.openxmlformats.org/markup-compatibility/2006">
    <mc:Choice xmlns:p14="http://schemas.microsoft.com/office/powerpoint/2010/main" Requires="p14">
      <p:transition spd="slow" p14:dur="2000" advTm="110789"/>
    </mc:Choice>
    <mc:Fallback>
      <p:transition spd="slow" advTm="110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can a matrix be one-to-one and onto?</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m</a:t>
            </a:r>
            <a:r>
              <a:rPr lang="en-US" dirty="0">
                <a:solidFill>
                  <a:prstClr val="white"/>
                </a:solidFill>
              </a:rPr>
              <a:t> is a linear map,</a:t>
            </a:r>
            <a:br>
              <a:rPr lang="en-US" dirty="0">
                <a:solidFill>
                  <a:prstClr val="white"/>
                </a:solidFill>
              </a:rPr>
            </a:br>
            <a:r>
              <a:rPr lang="en-US" dirty="0">
                <a:solidFill>
                  <a:prstClr val="white"/>
                </a:solidFill>
              </a:rPr>
              <a:t>	then for </a:t>
            </a:r>
            <a:r>
              <a:rPr lang="en-US" i="1" dirty="0">
                <a:solidFill>
                  <a:prstClr val="white"/>
                </a:solidFill>
              </a:rPr>
              <a:t>A</a:t>
            </a:r>
            <a:r>
              <a:rPr lang="en-US" dirty="0">
                <a:solidFill>
                  <a:prstClr val="white"/>
                </a:solidFill>
              </a:rPr>
              <a:t> to be one-to-one and onto,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m</a:t>
            </a:r>
            <a:r>
              <a:rPr lang="en-US" dirty="0">
                <a:solidFill>
                  <a:prstClr val="white"/>
                </a:solidFill>
              </a:rPr>
              <a:t> </a:t>
            </a:r>
            <a:br>
              <a:rPr lang="en-US" dirty="0">
                <a:solidFill>
                  <a:prstClr val="white"/>
                </a:solidFill>
              </a:rPr>
            </a:br>
            <a:endParaRPr lang="en-US" i="1" dirty="0">
              <a:solidFill>
                <a:prstClr val="white"/>
              </a:solidFill>
              <a:latin typeface="Times New Roman" panose="02020603050405020304" pitchFamily="18" charset="0"/>
            </a:endParaRPr>
          </a:p>
          <a:p>
            <a:pPr marL="0" indent="0">
              <a:buNone/>
            </a:pPr>
            <a:r>
              <a:rPr lang="en-US" dirty="0">
                <a:solidFill>
                  <a:prstClr val="white"/>
                </a:solidFill>
              </a:rPr>
              <a:t>Proof:</a:t>
            </a:r>
          </a:p>
          <a:p>
            <a:pPr marL="0" indent="0">
              <a:buNone/>
            </a:pPr>
            <a:r>
              <a:rPr lang="en-US" dirty="0">
                <a:solidFill>
                  <a:prstClr val="white"/>
                </a:solidFill>
              </a:rPr>
              <a:t>	For a linear map to be onto,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a:t>
            </a:r>
            <a:r>
              <a:rPr lang="en-US" dirty="0">
                <a:latin typeface="Times New Roman" panose="02020603050405020304" pitchFamily="18" charset="0"/>
              </a:rPr>
              <a:t>≥</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m</a:t>
            </a:r>
            <a:r>
              <a:rPr lang="en-US" i="1" dirty="0">
                <a:solidFill>
                  <a:prstClr val="white"/>
                </a:solidFill>
              </a:rPr>
              <a:t>.</a:t>
            </a:r>
            <a:endParaRPr lang="en-US" dirty="0">
              <a:solidFill>
                <a:prstClr val="white"/>
              </a:solidFill>
            </a:endParaRPr>
          </a:p>
          <a:p>
            <a:pPr marL="0" indent="0">
              <a:buNone/>
            </a:pPr>
            <a:r>
              <a:rPr lang="en-US" i="1"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For a linear map to be one-to-one,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m</a:t>
            </a:r>
            <a:r>
              <a:rPr lang="en-US" dirty="0"/>
              <a:t>.</a:t>
            </a:r>
          </a:p>
          <a:p>
            <a:pPr marL="0" indent="0">
              <a:buNone/>
            </a:pPr>
            <a:r>
              <a:rPr lang="en-US" i="1" dirty="0">
                <a:latin typeface="Times New Roman" panose="02020603050405020304" pitchFamily="18" charset="0"/>
              </a:rPr>
              <a:t>	</a:t>
            </a:r>
            <a:r>
              <a:rPr lang="en-US" dirty="0">
                <a:latin typeface="Times New Roman" panose="02020603050405020304" pitchFamily="18" charset="0"/>
              </a:rPr>
              <a:t>Consequently, for such a matrix to be one-to-one and onto,</a:t>
            </a:r>
            <a:br>
              <a:rPr lang="en-US" dirty="0">
                <a:latin typeface="Times New Roman" panose="02020603050405020304" pitchFamily="18" charset="0"/>
              </a:rPr>
            </a:br>
            <a:r>
              <a:rPr lang="en-US" dirty="0">
                <a:latin typeface="Times New Roman" panose="02020603050405020304" pitchFamily="18" charset="0"/>
              </a:rPr>
              <a:t>		it follows that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m</a:t>
            </a:r>
            <a:r>
              <a:rPr lang="en-US" dirty="0">
                <a:latin typeface="Times New Roman" panose="02020603050405020304" pitchFamily="18" charset="0"/>
              </a:rPr>
              <a:t>.</a:t>
            </a:r>
            <a:r>
              <a:rPr lang="en-US" dirty="0"/>
              <a:t> ▮</a:t>
            </a:r>
          </a:p>
          <a:p>
            <a:pPr marL="0" indent="0">
              <a:buNone/>
            </a:pPr>
            <a:endParaRPr lang="en-US" i="1" dirty="0">
              <a:latin typeface="Times New Roman" panose="02020603050405020304" pitchFamily="18" charset="0"/>
            </a:endParaRPr>
          </a:p>
          <a:p>
            <a:pPr lvl="1"/>
            <a:r>
              <a:rPr lang="en-US" dirty="0">
                <a:latin typeface="Times New Roman" panose="02020603050405020304" pitchFamily="18" charset="0"/>
              </a:rPr>
              <a:t>Important: Not all linear operators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err="1">
                <a:solidFill>
                  <a:prstClr val="white"/>
                </a:solidFill>
                <a:latin typeface="Times New Roman" panose="02020603050405020304" pitchFamily="18" charset="0"/>
              </a:rPr>
              <a:t>F</a:t>
            </a:r>
            <a:r>
              <a:rPr lang="en-US" i="1" baseline="30000" dirty="0" err="1">
                <a:solidFill>
                  <a:prstClr val="white"/>
                </a:solidFill>
                <a:latin typeface="Times New Roman" panose="02020603050405020304" pitchFamily="18" charset="0"/>
              </a:rPr>
              <a:t>n</a:t>
            </a:r>
            <a:r>
              <a:rPr lang="en-US" dirty="0">
                <a:solidFill>
                  <a:prstClr val="white"/>
                </a:solidFill>
              </a:rPr>
              <a:t> are one-to-one and onto, but for a linear map to be one-to-one and onto,</a:t>
            </a:r>
          </a:p>
          <a:p>
            <a:pPr marL="457200" lvl="1" indent="0">
              <a:buNone/>
            </a:pPr>
            <a:r>
              <a:rPr lang="en-US" dirty="0">
                <a:latin typeface="Times New Roman" panose="02020603050405020304" pitchFamily="18" charset="0"/>
              </a:rPr>
              <a:t>	it must be a linear operator</a:t>
            </a: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AC878DA4-50D2-4C24-85CA-49EAB3D666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98411701"/>
      </p:ext>
    </p:extLst>
  </p:cSld>
  <p:clrMapOvr>
    <a:masterClrMapping/>
  </p:clrMapOvr>
  <mc:AlternateContent xmlns:mc="http://schemas.openxmlformats.org/markup-compatibility/2006">
    <mc:Choice xmlns:p14="http://schemas.microsoft.com/office/powerpoint/2010/main" Requires="p14">
      <p:transition spd="slow" p14:dur="2000" advTm="74461"/>
    </mc:Choice>
    <mc:Fallback>
      <p:transition spd="slow" advTm="74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a matrix is one-to-one and onto?</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err="1">
                <a:solidFill>
                  <a:prstClr val="white"/>
                </a:solidFill>
                <a:latin typeface="Times New Roman" panose="02020603050405020304" pitchFamily="18" charset="0"/>
              </a:rPr>
              <a:t>F</a:t>
            </a:r>
            <a:r>
              <a:rPr lang="en-US" i="1" baseline="30000" dirty="0" err="1">
                <a:solidFill>
                  <a:prstClr val="white"/>
                </a:solidFill>
                <a:latin typeface="Times New Roman" panose="02020603050405020304" pitchFamily="18" charset="0"/>
              </a:rPr>
              <a:t>n</a:t>
            </a:r>
            <a:r>
              <a:rPr lang="en-US" dirty="0">
                <a:solidFill>
                  <a:prstClr val="white"/>
                </a:solidFill>
              </a:rPr>
              <a:t> is a linear operator,</a:t>
            </a:r>
            <a:br>
              <a:rPr lang="en-US" dirty="0">
                <a:solidFill>
                  <a:prstClr val="white"/>
                </a:solidFill>
              </a:rPr>
            </a:br>
            <a:r>
              <a:rPr lang="en-US" dirty="0">
                <a:solidFill>
                  <a:prstClr val="white"/>
                </a:solidFill>
              </a:rPr>
              <a:t>	then </a:t>
            </a:r>
            <a:r>
              <a:rPr lang="en-US" i="1" dirty="0">
                <a:solidFill>
                  <a:prstClr val="white"/>
                </a:solidFill>
              </a:rPr>
              <a:t>A</a:t>
            </a:r>
            <a:r>
              <a:rPr lang="en-US" dirty="0">
                <a:solidFill>
                  <a:prstClr val="white"/>
                </a:solidFill>
              </a:rPr>
              <a:t> is either both one-to-one and onto, or neither.</a:t>
            </a:r>
            <a:br>
              <a:rPr lang="en-US" dirty="0">
                <a:solidFill>
                  <a:prstClr val="white"/>
                </a:solidFill>
              </a:rPr>
            </a:br>
            <a:endParaRPr lang="en-US" i="1" dirty="0">
              <a:solidFill>
                <a:prstClr val="white"/>
              </a:solidFill>
              <a:latin typeface="Times New Roman" panose="02020603050405020304" pitchFamily="18" charset="0"/>
            </a:endParaRPr>
          </a:p>
          <a:p>
            <a:pPr marL="0" indent="0">
              <a:buNone/>
            </a:pPr>
            <a:r>
              <a:rPr lang="en-US" dirty="0">
                <a:solidFill>
                  <a:prstClr val="white"/>
                </a:solidFill>
              </a:rPr>
              <a:t>Proof:</a:t>
            </a:r>
          </a:p>
          <a:p>
            <a:pPr marL="0" indent="0">
              <a:buNone/>
            </a:pPr>
            <a:r>
              <a:rPr lang="en-US" dirty="0">
                <a:solidFill>
                  <a:prstClr val="white"/>
                </a:solidFill>
              </a:rPr>
              <a:t>	If </a:t>
            </a:r>
            <a:r>
              <a:rPr lang="en-US" i="1" dirty="0">
                <a:solidFill>
                  <a:prstClr val="white"/>
                </a:solidFill>
                <a:latin typeface="Times New Roman" panose="02020603050405020304" pitchFamily="18" charset="0"/>
              </a:rPr>
              <a:t>A</a:t>
            </a:r>
            <a:r>
              <a:rPr lang="en-US" dirty="0">
                <a:solidFill>
                  <a:prstClr val="white"/>
                </a:solidFill>
              </a:rPr>
              <a:t> is onto, then </a:t>
            </a:r>
            <a:r>
              <a:rPr lang="en-US" dirty="0">
                <a:solidFill>
                  <a:prstClr val="white"/>
                </a:solidFill>
                <a:latin typeface="Times New Roman" panose="02020603050405020304" pitchFamily="18" charset="0"/>
              </a:rPr>
              <a:t>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solidFill>
                  <a:prstClr val="white"/>
                </a:solidFill>
              </a:rPr>
              <a:t>.</a:t>
            </a:r>
          </a:p>
          <a:p>
            <a:pPr marL="0" indent="0">
              <a:buNone/>
            </a:pPr>
            <a:r>
              <a:rPr lang="en-US" dirty="0">
                <a:solidFill>
                  <a:prstClr val="white"/>
                </a:solidFill>
              </a:rPr>
              <a:t>	Thus, as </a:t>
            </a:r>
            <a:r>
              <a:rPr lang="en-US" dirty="0">
                <a:solidFill>
                  <a:prstClr val="white"/>
                </a:solidFill>
                <a:latin typeface="Times New Roman" panose="02020603050405020304" pitchFamily="18" charset="0"/>
              </a:rPr>
              <a:t>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dim(null(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solidFill>
                  <a:prstClr val="white"/>
                </a:solidFill>
              </a:rPr>
              <a:t>,</a:t>
            </a:r>
            <a:br>
              <a:rPr lang="en-US" dirty="0">
                <a:solidFill>
                  <a:prstClr val="white"/>
                </a:solidFill>
              </a:rPr>
            </a:br>
            <a:r>
              <a:rPr lang="en-US" dirty="0">
                <a:solidFill>
                  <a:prstClr val="white"/>
                </a:solidFill>
              </a:rPr>
              <a:t>		it follows that </a:t>
            </a:r>
            <a:r>
              <a:rPr lang="en-US" dirty="0">
                <a:solidFill>
                  <a:prstClr val="white"/>
                </a:solidFill>
                <a:latin typeface="Times New Roman" panose="02020603050405020304" pitchFamily="18" charset="0"/>
              </a:rPr>
              <a:t>dim(null(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0</a:t>
            </a:r>
            <a:r>
              <a:rPr lang="en-US" dirty="0">
                <a:solidFill>
                  <a:prstClr val="white"/>
                </a:solidFill>
              </a:rPr>
              <a:t>, so </a:t>
            </a:r>
            <a:r>
              <a:rPr lang="en-US" i="1" dirty="0">
                <a:solidFill>
                  <a:prstClr val="white"/>
                </a:solidFill>
                <a:latin typeface="Times New Roman" panose="02020603050405020304" pitchFamily="18" charset="0"/>
              </a:rPr>
              <a:t>A</a:t>
            </a:r>
            <a:r>
              <a:rPr lang="en-US" dirty="0">
                <a:solidFill>
                  <a:prstClr val="white"/>
                </a:solidFill>
              </a:rPr>
              <a:t> is one-to-one.</a:t>
            </a:r>
          </a:p>
          <a:p>
            <a:pPr marL="0" indent="0">
              <a:buNone/>
            </a:pPr>
            <a:r>
              <a:rPr lang="en-US" dirty="0">
                <a:solidFill>
                  <a:prstClr val="white"/>
                </a:solidFill>
              </a:rPr>
              <a:t>	If </a:t>
            </a:r>
            <a:r>
              <a:rPr lang="en-US" i="1" dirty="0">
                <a:solidFill>
                  <a:prstClr val="white"/>
                </a:solidFill>
                <a:latin typeface="Times New Roman" panose="02020603050405020304" pitchFamily="18" charset="0"/>
              </a:rPr>
              <a:t>A</a:t>
            </a:r>
            <a:r>
              <a:rPr lang="en-US" dirty="0">
                <a:solidFill>
                  <a:prstClr val="white"/>
                </a:solidFill>
              </a:rPr>
              <a:t> is not onto, then </a:t>
            </a:r>
            <a:r>
              <a:rPr lang="en-US" dirty="0">
                <a:solidFill>
                  <a:prstClr val="white"/>
                </a:solidFill>
                <a:latin typeface="Times New Roman" panose="02020603050405020304" pitchFamily="18" charset="0"/>
              </a:rPr>
              <a:t>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&lt; </a:t>
            </a:r>
            <a:r>
              <a:rPr lang="en-US" i="1" dirty="0">
                <a:solidFill>
                  <a:prstClr val="white"/>
                </a:solidFill>
                <a:latin typeface="Times New Roman" panose="02020603050405020304" pitchFamily="18" charset="0"/>
              </a:rPr>
              <a:t>n</a:t>
            </a:r>
            <a:r>
              <a:rPr lang="en-US" dirty="0">
                <a:solidFill>
                  <a:prstClr val="white"/>
                </a:solidFill>
              </a:rPr>
              <a:t>.</a:t>
            </a:r>
          </a:p>
          <a:p>
            <a:pPr marL="0" indent="0">
              <a:buNone/>
            </a:pPr>
            <a:r>
              <a:rPr lang="en-US" dirty="0">
                <a:solidFill>
                  <a:prstClr val="white"/>
                </a:solidFill>
              </a:rPr>
              <a:t>	Thus, as </a:t>
            </a:r>
            <a:r>
              <a:rPr lang="en-US" dirty="0">
                <a:solidFill>
                  <a:prstClr val="white"/>
                </a:solidFill>
                <a:latin typeface="Times New Roman" panose="02020603050405020304" pitchFamily="18" charset="0"/>
              </a:rPr>
              <a:t>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dim(null(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solidFill>
                  <a:prstClr val="white"/>
                </a:solidFill>
              </a:rPr>
              <a:t>,</a:t>
            </a:r>
          </a:p>
          <a:p>
            <a:pPr marL="0" indent="0">
              <a:buNone/>
            </a:pPr>
            <a:r>
              <a:rPr lang="en-US" dirty="0">
                <a:solidFill>
                  <a:prstClr val="white"/>
                </a:solidFill>
              </a:rPr>
              <a:t>	adding                             </a:t>
            </a:r>
            <a:r>
              <a:rPr lang="en-US" dirty="0">
                <a:solidFill>
                  <a:prstClr val="white"/>
                </a:solidFill>
                <a:latin typeface="Times New Roman" panose="02020603050405020304" pitchFamily="18" charset="0"/>
              </a:rPr>
              <a:t>–dim(range(</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&gt; –</a:t>
            </a:r>
            <a:r>
              <a:rPr lang="en-US" i="1" dirty="0">
                <a:solidFill>
                  <a:prstClr val="white"/>
                </a:solidFill>
                <a:latin typeface="Times New Roman" panose="02020603050405020304" pitchFamily="18" charset="0"/>
              </a:rPr>
              <a:t>n</a:t>
            </a:r>
          </a:p>
          <a:p>
            <a:pPr marL="0" indent="0">
              <a:buNone/>
            </a:pPr>
            <a:r>
              <a:rPr lang="en-US" i="1" dirty="0">
                <a:solidFill>
                  <a:prstClr val="white"/>
                </a:solidFill>
                <a:latin typeface="Times New Roman" panose="02020603050405020304" pitchFamily="18" charset="0"/>
              </a:rPr>
              <a:t>	</a:t>
            </a:r>
            <a:r>
              <a:rPr lang="en-US" dirty="0">
                <a:solidFill>
                  <a:prstClr val="white"/>
                </a:solidFill>
              </a:rPr>
              <a:t>Thus, </a:t>
            </a:r>
            <a:r>
              <a:rPr lang="en-US" dirty="0">
                <a:solidFill>
                  <a:prstClr val="white"/>
                </a:solidFill>
                <a:latin typeface="Times New Roman" panose="02020603050405020304" pitchFamily="18" charset="0"/>
              </a:rPr>
              <a:t>dim(null(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&gt; 0</a:t>
            </a:r>
            <a:r>
              <a:rPr lang="en-US" dirty="0">
                <a:solidFill>
                  <a:prstClr val="white"/>
                </a:solidFill>
              </a:rPr>
              <a:t>, so </a:t>
            </a:r>
            <a:r>
              <a:rPr lang="en-US" i="1" dirty="0">
                <a:solidFill>
                  <a:prstClr val="white"/>
                </a:solidFill>
                <a:latin typeface="Times New Roman" panose="02020603050405020304" pitchFamily="18" charset="0"/>
              </a:rPr>
              <a:t>A</a:t>
            </a:r>
            <a:r>
              <a:rPr lang="en-US" dirty="0">
                <a:solidFill>
                  <a:prstClr val="white"/>
                </a:solidFill>
              </a:rPr>
              <a:t> is not one-to-one. </a:t>
            </a:r>
            <a:r>
              <a:rPr lang="en-US" dirty="0"/>
              <a:t>▮</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B360BD95-EB46-4A67-B989-64FCA278B4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6407364"/>
      </p:ext>
    </p:extLst>
  </p:cSld>
  <p:clrMapOvr>
    <a:masterClrMapping/>
  </p:clrMapOvr>
  <mc:AlternateContent xmlns:mc="http://schemas.openxmlformats.org/markup-compatibility/2006">
    <mc:Choice xmlns:p14="http://schemas.microsoft.com/office/powerpoint/2010/main" Requires="p14">
      <p:transition spd="slow" p14:dur="2000" advTm="190089"/>
    </mc:Choice>
    <mc:Fallback>
      <p:transition spd="slow" advTm="190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these theorems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latin typeface="Times New Roman" panose="02020603050405020304" pitchFamily="18" charset="0"/>
              </a:rPr>
              <a:t>We note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6</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latin typeface="Times New Roman" panose="02020603050405020304" pitchFamily="18" charset="0"/>
              </a:rPr>
              <a:t> </a:t>
            </a:r>
          </a:p>
          <a:p>
            <a:pPr lvl="1"/>
            <a:r>
              <a:rPr lang="en-US" dirty="0"/>
              <a:t>Because</a:t>
            </a:r>
            <a:r>
              <a:rPr lang="en-US" dirty="0">
                <a:latin typeface="Times New Roman" panose="02020603050405020304" pitchFamily="18" charset="0"/>
              </a:rPr>
              <a:t> 6 &gt; 4</a:t>
            </a:r>
            <a:r>
              <a:rPr lang="en-US" dirty="0"/>
              <a:t>, this linear map cannot be one-to-one</a:t>
            </a:r>
          </a:p>
          <a:p>
            <a:pPr lvl="2"/>
            <a:r>
              <a:rPr lang="en-US" dirty="0"/>
              <a:t>The minimum dimension of the null space is two</a:t>
            </a:r>
          </a:p>
          <a:p>
            <a:pPr lvl="1"/>
            <a:r>
              <a:rPr lang="en-US" dirty="0"/>
              <a:t>If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4</a:t>
            </a:r>
            <a:r>
              <a:rPr lang="en-US" dirty="0"/>
              <a:t>, this matrix is onto,</a:t>
            </a:r>
            <a:br>
              <a:rPr lang="en-US" dirty="0"/>
            </a:br>
            <a:r>
              <a:rPr lang="en-US" dirty="0"/>
              <a:t>	but if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&lt; 4</a:t>
            </a:r>
            <a:r>
              <a:rPr lang="en-US" i="1" dirty="0"/>
              <a:t>, </a:t>
            </a:r>
            <a:r>
              <a:rPr lang="en-US" dirty="0"/>
              <a:t>this matrix is not onto</a:t>
            </a: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a:extLst>
              <a:ext uri="{FF2B5EF4-FFF2-40B4-BE49-F238E27FC236}">
                <a16:creationId xmlns:a16="http://schemas.microsoft.com/office/drawing/2014/main" id="{63A17423-70BF-4F5A-A6C7-84345FEC22D3}"/>
              </a:ext>
            </a:extLst>
          </p:cNvPr>
          <p:cNvGraphicFramePr>
            <a:graphicFrameLocks noChangeAspect="1"/>
          </p:cNvGraphicFramePr>
          <p:nvPr>
            <p:extLst>
              <p:ext uri="{D42A27DB-BD31-4B8C-83A1-F6EECF244321}">
                <p14:modId xmlns:p14="http://schemas.microsoft.com/office/powerpoint/2010/main" val="2423403145"/>
              </p:ext>
            </p:extLst>
          </p:nvPr>
        </p:nvGraphicFramePr>
        <p:xfrm>
          <a:off x="2120900" y="2039938"/>
          <a:ext cx="4473575" cy="1514475"/>
        </p:xfrm>
        <a:graphic>
          <a:graphicData uri="http://schemas.openxmlformats.org/presentationml/2006/ole">
            <mc:AlternateContent xmlns:mc="http://schemas.openxmlformats.org/markup-compatibility/2006">
              <mc:Choice xmlns:v="urn:schemas-microsoft-com:vml" Requires="v">
                <p:oleObj spid="_x0000_s463877" name="Equation" r:id="rId6" imgW="2565360" imgH="850680" progId="Equation.DSMT4">
                  <p:embed/>
                </p:oleObj>
              </mc:Choice>
              <mc:Fallback>
                <p:oleObj name="Equation" r:id="rId6" imgW="2565360" imgH="850680" progId="Equation.DSMT4">
                  <p:embed/>
                  <p:pic>
                    <p:nvPicPr>
                      <p:cNvPr id="17" name="Object 16">
                        <a:extLst>
                          <a:ext uri="{FF2B5EF4-FFF2-40B4-BE49-F238E27FC236}">
                            <a16:creationId xmlns:a16="http://schemas.microsoft.com/office/drawing/2014/main" id="{1D92BBED-50EF-4563-96DC-4F9342E52218}"/>
                          </a:ext>
                        </a:extLst>
                      </p:cNvPr>
                      <p:cNvPicPr>
                        <a:picLocks noChangeAspect="1" noChangeArrowheads="1"/>
                      </p:cNvPicPr>
                      <p:nvPr/>
                    </p:nvPicPr>
                    <p:blipFill>
                      <a:blip r:embed="rId7"/>
                      <a:srcRect/>
                      <a:stretch>
                        <a:fillRect/>
                      </a:stretch>
                    </p:blipFill>
                    <p:spPr bwMode="auto">
                      <a:xfrm>
                        <a:off x="2120900" y="2039938"/>
                        <a:ext cx="4473575" cy="1514475"/>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AFCC8BFF-1F2E-46AC-9B13-9F343B7A027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08271227"/>
      </p:ext>
    </p:extLst>
  </p:cSld>
  <p:clrMapOvr>
    <a:masterClrMapping/>
  </p:clrMapOvr>
  <mc:AlternateContent xmlns:mc="http://schemas.openxmlformats.org/markup-compatibility/2006">
    <mc:Choice xmlns:p14="http://schemas.microsoft.com/office/powerpoint/2010/main" Requires="p14">
      <p:transition spd="slow" p14:dur="2000" advTm="58002"/>
    </mc:Choice>
    <mc:Fallback>
      <p:transition spd="slow" advTm="58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Applications of these theorems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latin typeface="Times New Roman" panose="02020603050405020304" pitchFamily="18" charset="0"/>
              </a:rPr>
              <a:t>We note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3</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7</a:t>
            </a:r>
            <a:r>
              <a:rPr lang="en-US" dirty="0">
                <a:latin typeface="Times New Roman" panose="02020603050405020304" pitchFamily="18" charset="0"/>
              </a:rPr>
              <a:t> </a:t>
            </a:r>
          </a:p>
          <a:p>
            <a:pPr lvl="1"/>
            <a:r>
              <a:rPr lang="en-US" dirty="0"/>
              <a:t>Because</a:t>
            </a:r>
            <a:r>
              <a:rPr lang="en-US" dirty="0">
                <a:latin typeface="Times New Roman" panose="02020603050405020304" pitchFamily="18" charset="0"/>
              </a:rPr>
              <a:t> 3 &lt; 7</a:t>
            </a:r>
            <a:r>
              <a:rPr lang="en-US" dirty="0"/>
              <a:t>, this linear map cannot be onto</a:t>
            </a:r>
          </a:p>
          <a:p>
            <a:pPr lvl="2"/>
            <a:r>
              <a:rPr lang="en-US" dirty="0"/>
              <a:t>The maximum dimension of the range is three</a:t>
            </a:r>
          </a:p>
          <a:p>
            <a:pPr lvl="1"/>
            <a:r>
              <a:rPr lang="en-US" dirty="0"/>
              <a:t>If </a:t>
            </a:r>
            <a:r>
              <a:rPr lang="en-US" dirty="0">
                <a:latin typeface="Times New Roman" panose="02020603050405020304" pitchFamily="18" charset="0"/>
              </a:rPr>
              <a:t>rank(</a:t>
            </a:r>
            <a:r>
              <a:rPr lang="en-US" i="1" dirty="0">
                <a:latin typeface="Times New Roman" panose="02020603050405020304" pitchFamily="18" charset="0"/>
              </a:rPr>
              <a:t>B</a:t>
            </a:r>
            <a:r>
              <a:rPr lang="en-US" dirty="0">
                <a:latin typeface="Times New Roman" panose="02020603050405020304" pitchFamily="18" charset="0"/>
              </a:rPr>
              <a:t>) = 3</a:t>
            </a:r>
            <a:r>
              <a:rPr lang="en-US" dirty="0"/>
              <a:t>, this matrix is one-to-one,</a:t>
            </a:r>
            <a:br>
              <a:rPr lang="en-US" dirty="0"/>
            </a:br>
            <a:r>
              <a:rPr lang="en-US" dirty="0"/>
              <a:t>	but if </a:t>
            </a:r>
            <a:r>
              <a:rPr lang="en-US" dirty="0">
                <a:latin typeface="Times New Roman" panose="02020603050405020304" pitchFamily="18" charset="0"/>
              </a:rPr>
              <a:t>rank(</a:t>
            </a:r>
            <a:r>
              <a:rPr lang="en-US" i="1" dirty="0">
                <a:latin typeface="Times New Roman" panose="02020603050405020304" pitchFamily="18" charset="0"/>
              </a:rPr>
              <a:t>B</a:t>
            </a:r>
            <a:r>
              <a:rPr lang="en-US" dirty="0">
                <a:latin typeface="Times New Roman" panose="02020603050405020304" pitchFamily="18" charset="0"/>
              </a:rPr>
              <a:t>) &lt; 3</a:t>
            </a:r>
            <a:r>
              <a:rPr lang="en-US" i="1" dirty="0"/>
              <a:t>, </a:t>
            </a:r>
            <a:r>
              <a:rPr lang="en-US" dirty="0"/>
              <a:t>this matrix is not one-to-one</a:t>
            </a:r>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a:extLst>
              <a:ext uri="{FF2B5EF4-FFF2-40B4-BE49-F238E27FC236}">
                <a16:creationId xmlns:a16="http://schemas.microsoft.com/office/drawing/2014/main" id="{63A17423-70BF-4F5A-A6C7-84345FEC22D3}"/>
              </a:ext>
            </a:extLst>
          </p:cNvPr>
          <p:cNvGraphicFramePr>
            <a:graphicFrameLocks noChangeAspect="1"/>
          </p:cNvGraphicFramePr>
          <p:nvPr>
            <p:extLst>
              <p:ext uri="{D42A27DB-BD31-4B8C-83A1-F6EECF244321}">
                <p14:modId xmlns:p14="http://schemas.microsoft.com/office/powerpoint/2010/main" val="886192809"/>
              </p:ext>
            </p:extLst>
          </p:nvPr>
        </p:nvGraphicFramePr>
        <p:xfrm>
          <a:off x="3061607" y="1370013"/>
          <a:ext cx="2503488" cy="2644775"/>
        </p:xfrm>
        <a:graphic>
          <a:graphicData uri="http://schemas.openxmlformats.org/presentationml/2006/ole">
            <mc:AlternateContent xmlns:mc="http://schemas.openxmlformats.org/markup-compatibility/2006">
              <mc:Choice xmlns:v="urn:schemas-microsoft-com:vml" Requires="v">
                <p:oleObj spid="_x0000_s462854" name="Equation" r:id="rId6" imgW="1434960" imgH="1485720" progId="Equation.DSMT4">
                  <p:embed/>
                </p:oleObj>
              </mc:Choice>
              <mc:Fallback>
                <p:oleObj name="Equation" r:id="rId6" imgW="1434960" imgH="1485720" progId="Equation.DSMT4">
                  <p:embed/>
                  <p:pic>
                    <p:nvPicPr>
                      <p:cNvPr id="8" name="Object 7">
                        <a:extLst>
                          <a:ext uri="{FF2B5EF4-FFF2-40B4-BE49-F238E27FC236}">
                            <a16:creationId xmlns:a16="http://schemas.microsoft.com/office/drawing/2014/main" id="{63A17423-70BF-4F5A-A6C7-84345FEC22D3}"/>
                          </a:ext>
                        </a:extLst>
                      </p:cNvPr>
                      <p:cNvPicPr>
                        <a:picLocks noChangeAspect="1" noChangeArrowheads="1"/>
                      </p:cNvPicPr>
                      <p:nvPr/>
                    </p:nvPicPr>
                    <p:blipFill>
                      <a:blip r:embed="rId7"/>
                      <a:srcRect/>
                      <a:stretch>
                        <a:fillRect/>
                      </a:stretch>
                    </p:blipFill>
                    <p:spPr bwMode="auto">
                      <a:xfrm>
                        <a:off x="3061607" y="1370013"/>
                        <a:ext cx="2503488" cy="2644775"/>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430A018D-7487-46F2-A418-42DEB57426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74175945"/>
      </p:ext>
    </p:extLst>
  </p:cSld>
  <p:clrMapOvr>
    <a:masterClrMapping/>
  </p:clrMapOvr>
  <mc:AlternateContent xmlns:mc="http://schemas.openxmlformats.org/markup-compatibility/2006">
    <mc:Choice xmlns:p14="http://schemas.microsoft.com/office/powerpoint/2010/main" Requires="p14">
      <p:transition spd="slow" p14:dur="2000" advTm="59089"/>
    </mc:Choice>
    <mc:Fallback>
      <p:transition spd="slow" advTm="5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Applications of these theorems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latin typeface="Times New Roman" panose="02020603050405020304" pitchFamily="18" charset="0"/>
              </a:rPr>
              <a:t>We note </a:t>
            </a:r>
            <a:r>
              <a:rPr lang="en-US" i="1" dirty="0">
                <a:solidFill>
                  <a:prstClr val="white"/>
                </a:solidFill>
                <a:latin typeface="Times New Roman" panose="02020603050405020304" pitchFamily="18" charset="0"/>
              </a:rPr>
              <a:t>C</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latin typeface="Times New Roman" panose="02020603050405020304" pitchFamily="18" charset="0"/>
              </a:rPr>
              <a:t> </a:t>
            </a:r>
          </a:p>
          <a:p>
            <a:pPr lvl="1"/>
            <a:r>
              <a:rPr lang="en-US" dirty="0"/>
              <a:t>Because</a:t>
            </a:r>
            <a:r>
              <a:rPr lang="en-US" dirty="0">
                <a:latin typeface="Times New Roman" panose="02020603050405020304" pitchFamily="18" charset="0"/>
              </a:rPr>
              <a:t>, the domain and co-domain are equal,</a:t>
            </a:r>
            <a:br>
              <a:rPr lang="en-US" dirty="0">
                <a:latin typeface="Times New Roman" panose="02020603050405020304" pitchFamily="18" charset="0"/>
              </a:rPr>
            </a:br>
            <a:r>
              <a:rPr lang="en-US" dirty="0">
                <a:latin typeface="Times New Roman" panose="02020603050405020304" pitchFamily="18" charset="0"/>
              </a:rPr>
              <a:t>	either </a:t>
            </a:r>
            <a:r>
              <a:rPr lang="en-US" i="1" dirty="0">
                <a:latin typeface="Times New Roman" panose="02020603050405020304" pitchFamily="18" charset="0"/>
              </a:rPr>
              <a:t>C</a:t>
            </a:r>
            <a:r>
              <a:rPr lang="en-US" dirty="0">
                <a:latin typeface="Times New Roman" panose="02020603050405020304" pitchFamily="18" charset="0"/>
              </a:rPr>
              <a:t> is both one-to-one and onto, or it is neither</a:t>
            </a:r>
          </a:p>
          <a:p>
            <a:pPr lvl="1"/>
            <a:r>
              <a:rPr lang="en-US" dirty="0"/>
              <a:t>If </a:t>
            </a:r>
            <a:r>
              <a:rPr lang="en-US" dirty="0">
                <a:latin typeface="Times New Roman" panose="02020603050405020304" pitchFamily="18" charset="0"/>
              </a:rPr>
              <a:t>rank(</a:t>
            </a:r>
            <a:r>
              <a:rPr lang="en-US" i="1" dirty="0">
                <a:latin typeface="Times New Roman" panose="02020603050405020304" pitchFamily="18" charset="0"/>
              </a:rPr>
              <a:t>C</a:t>
            </a:r>
            <a:r>
              <a:rPr lang="en-US" dirty="0">
                <a:latin typeface="Times New Roman" panose="02020603050405020304" pitchFamily="18" charset="0"/>
              </a:rPr>
              <a:t>) = 4</a:t>
            </a:r>
            <a:r>
              <a:rPr lang="en-US" dirty="0"/>
              <a:t>, this matrix is one-to-one and onto,</a:t>
            </a:r>
            <a:br>
              <a:rPr lang="en-US" dirty="0"/>
            </a:br>
            <a:r>
              <a:rPr lang="en-US" dirty="0"/>
              <a:t>	but if </a:t>
            </a:r>
            <a:r>
              <a:rPr lang="en-US" dirty="0">
                <a:latin typeface="Times New Roman" panose="02020603050405020304" pitchFamily="18" charset="0"/>
              </a:rPr>
              <a:t>rank(</a:t>
            </a:r>
            <a:r>
              <a:rPr lang="en-US" i="1" dirty="0">
                <a:latin typeface="Times New Roman" panose="02020603050405020304" pitchFamily="18" charset="0"/>
              </a:rPr>
              <a:t>C</a:t>
            </a:r>
            <a:r>
              <a:rPr lang="en-US" dirty="0">
                <a:latin typeface="Times New Roman" panose="02020603050405020304" pitchFamily="18" charset="0"/>
              </a:rPr>
              <a:t>) &lt; 4</a:t>
            </a:r>
            <a:r>
              <a:rPr lang="en-US" i="1" dirty="0"/>
              <a:t>, </a:t>
            </a:r>
            <a:r>
              <a:rPr lang="en-US" dirty="0"/>
              <a:t>this matrix is neither one-to-one nor onto</a:t>
            </a:r>
          </a:p>
          <a:p>
            <a:pPr lvl="1"/>
            <a:r>
              <a:rPr lang="en-US" dirty="0"/>
              <a:t>We note that this matrix is both one-to-one and onto</a:t>
            </a: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a:extLst>
              <a:ext uri="{FF2B5EF4-FFF2-40B4-BE49-F238E27FC236}">
                <a16:creationId xmlns:a16="http://schemas.microsoft.com/office/drawing/2014/main" id="{63A17423-70BF-4F5A-A6C7-84345FEC22D3}"/>
              </a:ext>
            </a:extLst>
          </p:cNvPr>
          <p:cNvGraphicFramePr>
            <a:graphicFrameLocks noChangeAspect="1"/>
          </p:cNvGraphicFramePr>
          <p:nvPr>
            <p:extLst>
              <p:ext uri="{D42A27DB-BD31-4B8C-83A1-F6EECF244321}">
                <p14:modId xmlns:p14="http://schemas.microsoft.com/office/powerpoint/2010/main" val="2147912375"/>
              </p:ext>
            </p:extLst>
          </p:nvPr>
        </p:nvGraphicFramePr>
        <p:xfrm>
          <a:off x="1952091" y="2100262"/>
          <a:ext cx="2989262" cy="1514475"/>
        </p:xfrm>
        <a:graphic>
          <a:graphicData uri="http://schemas.openxmlformats.org/presentationml/2006/ole">
            <mc:AlternateContent xmlns:mc="http://schemas.openxmlformats.org/markup-compatibility/2006">
              <mc:Choice xmlns:v="urn:schemas-microsoft-com:vml" Requires="v">
                <p:oleObj spid="_x0000_s467976" name="Equation" r:id="rId6" imgW="1714320" imgH="850680" progId="Equation.DSMT4">
                  <p:embed/>
                </p:oleObj>
              </mc:Choice>
              <mc:Fallback>
                <p:oleObj name="Equation" r:id="rId6" imgW="1714320" imgH="850680" progId="Equation.DSMT4">
                  <p:embed/>
                  <p:pic>
                    <p:nvPicPr>
                      <p:cNvPr id="8" name="Object 7">
                        <a:extLst>
                          <a:ext uri="{FF2B5EF4-FFF2-40B4-BE49-F238E27FC236}">
                            <a16:creationId xmlns:a16="http://schemas.microsoft.com/office/drawing/2014/main" id="{63A17423-70BF-4F5A-A6C7-84345FEC22D3}"/>
                          </a:ext>
                        </a:extLst>
                      </p:cNvPr>
                      <p:cNvPicPr>
                        <a:picLocks noChangeAspect="1" noChangeArrowheads="1"/>
                      </p:cNvPicPr>
                      <p:nvPr/>
                    </p:nvPicPr>
                    <p:blipFill>
                      <a:blip r:embed="rId7"/>
                      <a:srcRect/>
                      <a:stretch>
                        <a:fillRect/>
                      </a:stretch>
                    </p:blipFill>
                    <p:spPr bwMode="auto">
                      <a:xfrm>
                        <a:off x="1952091" y="2100262"/>
                        <a:ext cx="2989262" cy="1514475"/>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3504AA44-8F8D-4A86-B45A-D05599ED94DA}"/>
              </a:ext>
            </a:extLst>
          </p:cNvPr>
          <p:cNvGraphicFramePr>
            <a:graphicFrameLocks noChangeAspect="1"/>
          </p:cNvGraphicFramePr>
          <p:nvPr>
            <p:extLst>
              <p:ext uri="{D42A27DB-BD31-4B8C-83A1-F6EECF244321}">
                <p14:modId xmlns:p14="http://schemas.microsoft.com/office/powerpoint/2010/main" val="1810966467"/>
              </p:ext>
            </p:extLst>
          </p:nvPr>
        </p:nvGraphicFramePr>
        <p:xfrm>
          <a:off x="4998313" y="2100262"/>
          <a:ext cx="2281238" cy="1514475"/>
        </p:xfrm>
        <a:graphic>
          <a:graphicData uri="http://schemas.openxmlformats.org/presentationml/2006/ole">
            <mc:AlternateContent xmlns:mc="http://schemas.openxmlformats.org/markup-compatibility/2006">
              <mc:Choice xmlns:v="urn:schemas-microsoft-com:vml" Requires="v">
                <p:oleObj spid="_x0000_s467977" name="Equation" r:id="rId8" imgW="1307880" imgH="850680" progId="Equation.DSMT4">
                  <p:embed/>
                </p:oleObj>
              </mc:Choice>
              <mc:Fallback>
                <p:oleObj name="Equation" r:id="rId8" imgW="1307880" imgH="850680" progId="Equation.DSMT4">
                  <p:embed/>
                  <p:pic>
                    <p:nvPicPr>
                      <p:cNvPr id="8" name="Object 7">
                        <a:extLst>
                          <a:ext uri="{FF2B5EF4-FFF2-40B4-BE49-F238E27FC236}">
                            <a16:creationId xmlns:a16="http://schemas.microsoft.com/office/drawing/2014/main" id="{63A17423-70BF-4F5A-A6C7-84345FEC22D3}"/>
                          </a:ext>
                        </a:extLst>
                      </p:cNvPr>
                      <p:cNvPicPr>
                        <a:picLocks noChangeAspect="1" noChangeArrowheads="1"/>
                      </p:cNvPicPr>
                      <p:nvPr/>
                    </p:nvPicPr>
                    <p:blipFill>
                      <a:blip r:embed="rId9"/>
                      <a:srcRect/>
                      <a:stretch>
                        <a:fillRect/>
                      </a:stretch>
                    </p:blipFill>
                    <p:spPr bwMode="auto">
                      <a:xfrm>
                        <a:off x="4998313" y="2100262"/>
                        <a:ext cx="2281238" cy="1514475"/>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D825DCF5-5276-4C0E-A34D-B775C0A5437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07609281"/>
      </p:ext>
    </p:extLst>
  </p:cSld>
  <p:clrMapOvr>
    <a:masterClrMapping/>
  </p:clrMapOvr>
  <mc:AlternateContent xmlns:mc="http://schemas.openxmlformats.org/markup-compatibility/2006">
    <mc:Choice xmlns:p14="http://schemas.microsoft.com/office/powerpoint/2010/main" Requires="p14">
      <p:transition spd="slow" p14:dur="2000" advTm="70112"/>
    </mc:Choice>
    <mc:Fallback>
      <p:transition spd="slow" advTm="7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the null space of a linear map</a:t>
            </a:r>
          </a:p>
          <a:p>
            <a:pPr lvl="1"/>
            <a:r>
              <a:rPr lang="en-US" dirty="0"/>
              <a:t>Consider some consequences</a:t>
            </a:r>
          </a:p>
          <a:p>
            <a:pPr lvl="1"/>
            <a:r>
              <a:rPr lang="en-US" dirty="0"/>
              <a:t>Look at finite-dimensional maps</a:t>
            </a:r>
          </a:p>
          <a:p>
            <a:pPr lvl="1"/>
            <a:r>
              <a:rPr lang="en-US" dirty="0"/>
              <a:t>See the relationship between the range and the null space</a:t>
            </a:r>
          </a:p>
          <a:p>
            <a:pPr lvl="1"/>
            <a:r>
              <a:rPr lang="en-US" dirty="0"/>
              <a:t>Consider the advance and delay operators</a:t>
            </a: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2" name="Audio 11">
            <a:hlinkClick r:id="" action="ppaction://media"/>
            <a:extLst>
              <a:ext uri="{FF2B5EF4-FFF2-40B4-BE49-F238E27FC236}">
                <a16:creationId xmlns:a16="http://schemas.microsoft.com/office/drawing/2014/main" id="{4B9053B8-4F30-4821-80CE-B24107B25B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5842"/>
    </mc:Choice>
    <mc:Fallback>
      <p:transition spd="slow" advTm="2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Applications of these theorems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latin typeface="Times New Roman" panose="02020603050405020304" pitchFamily="18" charset="0"/>
              </a:rPr>
              <a:t>We note </a:t>
            </a:r>
            <a:r>
              <a:rPr lang="en-US" i="1" dirty="0">
                <a:solidFill>
                  <a:prstClr val="white"/>
                </a:solidFill>
                <a:latin typeface="Times New Roman" panose="02020603050405020304" pitchFamily="18" charset="0"/>
              </a:rPr>
              <a:t>D</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R</a:t>
            </a:r>
            <a:r>
              <a:rPr lang="en-US" baseline="30000" dirty="0">
                <a:solidFill>
                  <a:prstClr val="white"/>
                </a:solidFill>
                <a:latin typeface="Times New Roman" panose="02020603050405020304" pitchFamily="18" charset="0"/>
              </a:rPr>
              <a:t>4</a:t>
            </a:r>
            <a:r>
              <a:rPr lang="en-US" dirty="0">
                <a:latin typeface="Times New Roman" panose="02020603050405020304" pitchFamily="18" charset="0"/>
              </a:rPr>
              <a:t> </a:t>
            </a:r>
          </a:p>
          <a:p>
            <a:pPr lvl="1"/>
            <a:r>
              <a:rPr lang="en-US" dirty="0"/>
              <a:t>Because</a:t>
            </a:r>
            <a:r>
              <a:rPr lang="en-US" dirty="0">
                <a:latin typeface="Times New Roman" panose="02020603050405020304" pitchFamily="18" charset="0"/>
              </a:rPr>
              <a:t>, the domain and co-domain are equal,</a:t>
            </a:r>
            <a:br>
              <a:rPr lang="en-US" dirty="0">
                <a:latin typeface="Times New Roman" panose="02020603050405020304" pitchFamily="18" charset="0"/>
              </a:rPr>
            </a:br>
            <a:r>
              <a:rPr lang="en-US" dirty="0">
                <a:latin typeface="Times New Roman" panose="02020603050405020304" pitchFamily="18" charset="0"/>
              </a:rPr>
              <a:t>	either </a:t>
            </a:r>
            <a:r>
              <a:rPr lang="en-US" i="1" dirty="0">
                <a:latin typeface="Times New Roman" panose="02020603050405020304" pitchFamily="18" charset="0"/>
              </a:rPr>
              <a:t>D</a:t>
            </a:r>
            <a:r>
              <a:rPr lang="en-US" dirty="0">
                <a:latin typeface="Times New Roman" panose="02020603050405020304" pitchFamily="18" charset="0"/>
              </a:rPr>
              <a:t> is both one-to-one and onto, or it is neither</a:t>
            </a:r>
          </a:p>
          <a:p>
            <a:pPr lvl="2"/>
            <a:r>
              <a:rPr lang="en-US" dirty="0"/>
              <a:t>We can determine this by finding the rank</a:t>
            </a:r>
          </a:p>
          <a:p>
            <a:pPr lvl="1"/>
            <a:r>
              <a:rPr lang="en-US" dirty="0"/>
              <a:t>We note that this matrix is neither onto nor one-to-one</a:t>
            </a: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a:extLst>
              <a:ext uri="{FF2B5EF4-FFF2-40B4-BE49-F238E27FC236}">
                <a16:creationId xmlns:a16="http://schemas.microsoft.com/office/drawing/2014/main" id="{63A17423-70BF-4F5A-A6C7-84345FEC22D3}"/>
              </a:ext>
            </a:extLst>
          </p:cNvPr>
          <p:cNvGraphicFramePr>
            <a:graphicFrameLocks noChangeAspect="1"/>
          </p:cNvGraphicFramePr>
          <p:nvPr>
            <p:extLst>
              <p:ext uri="{D42A27DB-BD31-4B8C-83A1-F6EECF244321}">
                <p14:modId xmlns:p14="http://schemas.microsoft.com/office/powerpoint/2010/main" val="3303828766"/>
              </p:ext>
            </p:extLst>
          </p:nvPr>
        </p:nvGraphicFramePr>
        <p:xfrm>
          <a:off x="1641892" y="2100263"/>
          <a:ext cx="3298825" cy="1514475"/>
        </p:xfrm>
        <a:graphic>
          <a:graphicData uri="http://schemas.openxmlformats.org/presentationml/2006/ole">
            <mc:AlternateContent xmlns:mc="http://schemas.openxmlformats.org/markup-compatibility/2006">
              <mc:Choice xmlns:v="urn:schemas-microsoft-com:vml" Requires="v">
                <p:oleObj spid="_x0000_s469000" name="Equation" r:id="rId6" imgW="1892160" imgH="850680" progId="Equation.DSMT4">
                  <p:embed/>
                </p:oleObj>
              </mc:Choice>
              <mc:Fallback>
                <p:oleObj name="Equation" r:id="rId6" imgW="1892160" imgH="850680" progId="Equation.DSMT4">
                  <p:embed/>
                  <p:pic>
                    <p:nvPicPr>
                      <p:cNvPr id="8" name="Object 7">
                        <a:extLst>
                          <a:ext uri="{FF2B5EF4-FFF2-40B4-BE49-F238E27FC236}">
                            <a16:creationId xmlns:a16="http://schemas.microsoft.com/office/drawing/2014/main" id="{63A17423-70BF-4F5A-A6C7-84345FEC22D3}"/>
                          </a:ext>
                        </a:extLst>
                      </p:cNvPr>
                      <p:cNvPicPr>
                        <a:picLocks noChangeAspect="1" noChangeArrowheads="1"/>
                      </p:cNvPicPr>
                      <p:nvPr/>
                    </p:nvPicPr>
                    <p:blipFill>
                      <a:blip r:embed="rId7"/>
                      <a:srcRect/>
                      <a:stretch>
                        <a:fillRect/>
                      </a:stretch>
                    </p:blipFill>
                    <p:spPr bwMode="auto">
                      <a:xfrm>
                        <a:off x="1641892" y="2100263"/>
                        <a:ext cx="3298825" cy="1514475"/>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3504AA44-8F8D-4A86-B45A-D05599ED94DA}"/>
              </a:ext>
            </a:extLst>
          </p:cNvPr>
          <p:cNvGraphicFramePr>
            <a:graphicFrameLocks noChangeAspect="1"/>
          </p:cNvGraphicFramePr>
          <p:nvPr>
            <p:extLst>
              <p:ext uri="{D42A27DB-BD31-4B8C-83A1-F6EECF244321}">
                <p14:modId xmlns:p14="http://schemas.microsoft.com/office/powerpoint/2010/main" val="1550887787"/>
              </p:ext>
            </p:extLst>
          </p:nvPr>
        </p:nvGraphicFramePr>
        <p:xfrm>
          <a:off x="4959171" y="2100263"/>
          <a:ext cx="2501900" cy="1514475"/>
        </p:xfrm>
        <a:graphic>
          <a:graphicData uri="http://schemas.openxmlformats.org/presentationml/2006/ole">
            <mc:AlternateContent xmlns:mc="http://schemas.openxmlformats.org/markup-compatibility/2006">
              <mc:Choice xmlns:v="urn:schemas-microsoft-com:vml" Requires="v">
                <p:oleObj spid="_x0000_s469001" name="Equation" r:id="rId8" imgW="1434960" imgH="850680" progId="Equation.DSMT4">
                  <p:embed/>
                </p:oleObj>
              </mc:Choice>
              <mc:Fallback>
                <p:oleObj name="Equation" r:id="rId8" imgW="1434960" imgH="850680" progId="Equation.DSMT4">
                  <p:embed/>
                  <p:pic>
                    <p:nvPicPr>
                      <p:cNvPr id="10" name="Object 9">
                        <a:extLst>
                          <a:ext uri="{FF2B5EF4-FFF2-40B4-BE49-F238E27FC236}">
                            <a16:creationId xmlns:a16="http://schemas.microsoft.com/office/drawing/2014/main" id="{3504AA44-8F8D-4A86-B45A-D05599ED94DA}"/>
                          </a:ext>
                        </a:extLst>
                      </p:cNvPr>
                      <p:cNvPicPr>
                        <a:picLocks noChangeAspect="1" noChangeArrowheads="1"/>
                      </p:cNvPicPr>
                      <p:nvPr/>
                    </p:nvPicPr>
                    <p:blipFill>
                      <a:blip r:embed="rId9"/>
                      <a:srcRect/>
                      <a:stretch>
                        <a:fillRect/>
                      </a:stretch>
                    </p:blipFill>
                    <p:spPr bwMode="auto">
                      <a:xfrm>
                        <a:off x="4959171" y="2100263"/>
                        <a:ext cx="2501900" cy="1514475"/>
                      </a:xfrm>
                      <a:prstGeom prst="rect">
                        <a:avLst/>
                      </a:prstGeom>
                      <a:noFill/>
                    </p:spPr>
                  </p:pic>
                </p:oleObj>
              </mc:Fallback>
            </mc:AlternateContent>
          </a:graphicData>
        </a:graphic>
      </p:graphicFrame>
      <p:pic>
        <p:nvPicPr>
          <p:cNvPr id="12" name="Audio 11">
            <a:hlinkClick r:id="" action="ppaction://media"/>
            <a:extLst>
              <a:ext uri="{FF2B5EF4-FFF2-40B4-BE49-F238E27FC236}">
                <a16:creationId xmlns:a16="http://schemas.microsoft.com/office/drawing/2014/main" id="{D9001C30-1589-41DD-864F-4C762E417FB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74050819"/>
      </p:ext>
    </p:extLst>
  </p:cSld>
  <p:clrMapOvr>
    <a:masterClrMapping/>
  </p:clrMapOvr>
  <mc:AlternateContent xmlns:mc="http://schemas.openxmlformats.org/markup-compatibility/2006">
    <mc:Choice xmlns:p14="http://schemas.microsoft.com/office/powerpoint/2010/main" Requires="p14">
      <p:transition spd="slow" p14:dur="2000" advTm="91443"/>
    </mc:Choice>
    <mc:Fallback>
      <p:transition spd="slow" advTm="91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Operators on discrete-time signals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Recall the delay and advance operators on discrete-time signals:</a:t>
            </a:r>
          </a:p>
          <a:p>
            <a:r>
              <a:rPr lang="en-US" dirty="0"/>
              <a:t>If                                                     ,</a:t>
            </a:r>
          </a:p>
          <a:p>
            <a:pPr marL="0" indent="0">
              <a:buNone/>
            </a:pPr>
            <a:r>
              <a:rPr lang="en-US" dirty="0"/>
              <a:t>	                                       and the null space is just the zero signal</a:t>
            </a:r>
            <a:endParaRPr lang="en-US" dirty="0">
              <a:latin typeface="Times New Roman" panose="02020603050405020304" pitchFamily="18" charset="0"/>
            </a:endParaRPr>
          </a:p>
          <a:p>
            <a:pPr marL="0" indent="0">
              <a:buNone/>
            </a:pPr>
            <a:br>
              <a:rPr lang="en-US" sz="1000" dirty="0"/>
            </a:br>
            <a:r>
              <a:rPr lang="en-US" dirty="0"/>
              <a:t>				 and the null spaces is all signals with</a:t>
            </a:r>
            <a:br>
              <a:rPr lang="en-US" dirty="0"/>
            </a:br>
            <a:r>
              <a:rPr lang="en-US" dirty="0"/>
              <a:t>	zero in all entries except for the first</a:t>
            </a:r>
          </a:p>
          <a:p>
            <a:pPr marL="0" indent="0">
              <a:buNone/>
            </a:pPr>
            <a:endParaRPr lang="en-US" dirty="0">
              <a:latin typeface="Times New Roman" panose="02020603050405020304" pitchFamily="18" charset="0"/>
            </a:endParaRPr>
          </a:p>
          <a:p>
            <a:r>
              <a:rPr lang="en-US" dirty="0"/>
              <a:t>The rule we just saw, that a linear operator is either one-to-one and onto or neither, only applies to finite-dimensional vector spaces</a:t>
            </a:r>
          </a:p>
          <a:p>
            <a:pPr lvl="1"/>
            <a:r>
              <a:rPr lang="en-US" i="1" dirty="0">
                <a:latin typeface="Times New Roman" panose="02020603050405020304" pitchFamily="18" charset="0"/>
              </a:rPr>
              <a:t>D</a:t>
            </a:r>
            <a:r>
              <a:rPr lang="en-US" dirty="0">
                <a:latin typeface="Times New Roman" panose="02020603050405020304" pitchFamily="18" charset="0"/>
              </a:rPr>
              <a:t> and </a:t>
            </a:r>
            <a:r>
              <a:rPr lang="en-US" i="1" dirty="0">
                <a:latin typeface="Times New Roman" panose="02020603050405020304" pitchFamily="18" charset="0"/>
              </a:rPr>
              <a:t>E</a:t>
            </a:r>
            <a:r>
              <a:rPr lang="en-US" dirty="0">
                <a:latin typeface="Times New Roman" panose="02020603050405020304" pitchFamily="18" charset="0"/>
              </a:rPr>
              <a:t> are both linear operators</a:t>
            </a:r>
            <a:br>
              <a:rPr lang="en-US" dirty="0">
                <a:latin typeface="Times New Roman" panose="02020603050405020304" pitchFamily="18" charset="0"/>
              </a:rPr>
            </a:br>
            <a:r>
              <a:rPr lang="en-US" dirty="0">
                <a:latin typeface="Times New Roman" panose="02020603050405020304" pitchFamily="18" charset="0"/>
              </a:rPr>
              <a:t>		on the vector space of discrete-time signals</a:t>
            </a:r>
          </a:p>
          <a:p>
            <a:pPr lvl="1"/>
            <a:r>
              <a:rPr lang="en-US" i="1" dirty="0">
                <a:latin typeface="Times New Roman" panose="02020603050405020304" pitchFamily="18" charset="0"/>
              </a:rPr>
              <a:t>D</a:t>
            </a:r>
            <a:r>
              <a:rPr lang="en-US" dirty="0">
                <a:latin typeface="Times New Roman" panose="02020603050405020304" pitchFamily="18" charset="0"/>
              </a:rPr>
              <a:t> is one-to-one but not onto</a:t>
            </a:r>
          </a:p>
          <a:p>
            <a:pPr lvl="1"/>
            <a:r>
              <a:rPr lang="en-US" i="1" dirty="0">
                <a:latin typeface="Times New Roman" panose="02020603050405020304" pitchFamily="18" charset="0"/>
              </a:rPr>
              <a:t>E</a:t>
            </a:r>
            <a:r>
              <a:rPr lang="en-US" dirty="0">
                <a:latin typeface="Times New Roman" panose="02020603050405020304" pitchFamily="18" charset="0"/>
              </a:rPr>
              <a:t> is onto but not one-to-one</a:t>
            </a:r>
            <a:endParaRPr lang="en-US" i="1" dirty="0">
              <a:latin typeface="Times New Roman" panose="02020603050405020304" pitchFamily="18" charset="0"/>
            </a:endParaRPr>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D13DF4A8-480D-4336-9746-B902BAF5F37F}"/>
              </a:ext>
            </a:extLst>
          </p:cNvPr>
          <p:cNvGraphicFramePr>
            <a:graphicFrameLocks noChangeAspect="1"/>
          </p:cNvGraphicFramePr>
          <p:nvPr>
            <p:extLst>
              <p:ext uri="{D42A27DB-BD31-4B8C-83A1-F6EECF244321}">
                <p14:modId xmlns:p14="http://schemas.microsoft.com/office/powerpoint/2010/main" val="699699026"/>
              </p:ext>
            </p:extLst>
          </p:nvPr>
        </p:nvGraphicFramePr>
        <p:xfrm>
          <a:off x="1126490" y="1987550"/>
          <a:ext cx="3189288" cy="496887"/>
        </p:xfrm>
        <a:graphic>
          <a:graphicData uri="http://schemas.openxmlformats.org/presentationml/2006/ole">
            <mc:AlternateContent xmlns:mc="http://schemas.openxmlformats.org/markup-compatibility/2006">
              <mc:Choice xmlns:v="urn:schemas-microsoft-com:vml" Requires="v">
                <p:oleObj spid="_x0000_s457787" name="Equation" r:id="rId6" imgW="1663560" imgH="253800" progId="Equation.DSMT4">
                  <p:embed/>
                </p:oleObj>
              </mc:Choice>
              <mc:Fallback>
                <p:oleObj name="Equation" r:id="rId6" imgW="1663560" imgH="25380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7"/>
                      <a:srcRect/>
                      <a:stretch>
                        <a:fillRect/>
                      </a:stretch>
                    </p:blipFill>
                    <p:spPr bwMode="auto">
                      <a:xfrm>
                        <a:off x="1126490" y="1987550"/>
                        <a:ext cx="3189288" cy="496887"/>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12E1A94B-ADF7-4152-AA94-E38E35FE3071}"/>
              </a:ext>
            </a:extLst>
          </p:cNvPr>
          <p:cNvGraphicFramePr>
            <a:graphicFrameLocks noChangeAspect="1"/>
          </p:cNvGraphicFramePr>
          <p:nvPr>
            <p:extLst>
              <p:ext uri="{D42A27DB-BD31-4B8C-83A1-F6EECF244321}">
                <p14:modId xmlns:p14="http://schemas.microsoft.com/office/powerpoint/2010/main" val="1988674536"/>
              </p:ext>
            </p:extLst>
          </p:nvPr>
        </p:nvGraphicFramePr>
        <p:xfrm>
          <a:off x="842373" y="2374899"/>
          <a:ext cx="3041650" cy="496888"/>
        </p:xfrm>
        <a:graphic>
          <a:graphicData uri="http://schemas.openxmlformats.org/presentationml/2006/ole">
            <mc:AlternateContent xmlns:mc="http://schemas.openxmlformats.org/markup-compatibility/2006">
              <mc:Choice xmlns:v="urn:schemas-microsoft-com:vml" Requires="v">
                <p:oleObj spid="_x0000_s457788" name="Equation" r:id="rId8" imgW="1587240" imgH="253800" progId="Equation.DSMT4">
                  <p:embed/>
                </p:oleObj>
              </mc:Choice>
              <mc:Fallback>
                <p:oleObj name="Equation" r:id="rId8" imgW="1587240" imgH="25380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9"/>
                      <a:srcRect/>
                      <a:stretch>
                        <a:fillRect/>
                      </a:stretch>
                    </p:blipFill>
                    <p:spPr bwMode="auto">
                      <a:xfrm>
                        <a:off x="842373" y="2374899"/>
                        <a:ext cx="3041650" cy="496888"/>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3CCC2E39-CBCC-412A-9F98-F38DD9EA31E5}"/>
              </a:ext>
            </a:extLst>
          </p:cNvPr>
          <p:cNvGraphicFramePr>
            <a:graphicFrameLocks noChangeAspect="1"/>
          </p:cNvGraphicFramePr>
          <p:nvPr>
            <p:extLst>
              <p:ext uri="{D42A27DB-BD31-4B8C-83A1-F6EECF244321}">
                <p14:modId xmlns:p14="http://schemas.microsoft.com/office/powerpoint/2010/main" val="2862543997"/>
              </p:ext>
            </p:extLst>
          </p:nvPr>
        </p:nvGraphicFramePr>
        <p:xfrm>
          <a:off x="842373" y="2913061"/>
          <a:ext cx="3357562" cy="496888"/>
        </p:xfrm>
        <a:graphic>
          <a:graphicData uri="http://schemas.openxmlformats.org/presentationml/2006/ole">
            <mc:AlternateContent xmlns:mc="http://schemas.openxmlformats.org/markup-compatibility/2006">
              <mc:Choice xmlns:v="urn:schemas-microsoft-com:vml" Requires="v">
                <p:oleObj spid="_x0000_s457789" name="Equation" r:id="rId10" imgW="1752480" imgH="253800" progId="Equation.DSMT4">
                  <p:embed/>
                </p:oleObj>
              </mc:Choice>
              <mc:Fallback>
                <p:oleObj name="Equation" r:id="rId10" imgW="1752480" imgH="253800" progId="Equation.DSMT4">
                  <p:embed/>
                  <p:pic>
                    <p:nvPicPr>
                      <p:cNvPr id="11" name="Object 10">
                        <a:extLst>
                          <a:ext uri="{FF2B5EF4-FFF2-40B4-BE49-F238E27FC236}">
                            <a16:creationId xmlns:a16="http://schemas.microsoft.com/office/drawing/2014/main" id="{12E1A94B-ADF7-4152-AA94-E38E35FE3071}"/>
                          </a:ext>
                        </a:extLst>
                      </p:cNvPr>
                      <p:cNvPicPr>
                        <a:picLocks noChangeAspect="1" noChangeArrowheads="1"/>
                      </p:cNvPicPr>
                      <p:nvPr/>
                    </p:nvPicPr>
                    <p:blipFill>
                      <a:blip r:embed="rId11"/>
                      <a:srcRect/>
                      <a:stretch>
                        <a:fillRect/>
                      </a:stretch>
                    </p:blipFill>
                    <p:spPr bwMode="auto">
                      <a:xfrm>
                        <a:off x="842373" y="2913061"/>
                        <a:ext cx="3357562" cy="496888"/>
                      </a:xfrm>
                      <a:prstGeom prst="rect">
                        <a:avLst/>
                      </a:prstGeom>
                      <a:noFill/>
                    </p:spPr>
                  </p:pic>
                </p:oleObj>
              </mc:Fallback>
            </mc:AlternateContent>
          </a:graphicData>
        </a:graphic>
      </p:graphicFrame>
      <p:pic>
        <p:nvPicPr>
          <p:cNvPr id="15" name="Audio 14">
            <a:hlinkClick r:id="" action="ppaction://media"/>
            <a:extLst>
              <a:ext uri="{FF2B5EF4-FFF2-40B4-BE49-F238E27FC236}">
                <a16:creationId xmlns:a16="http://schemas.microsoft.com/office/drawing/2014/main" id="{64137ABF-159B-4820-9A62-66899980A47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97631096"/>
      </p:ext>
    </p:extLst>
  </p:cSld>
  <p:clrMapOvr>
    <a:masterClrMapping/>
  </p:clrMapOvr>
  <mc:AlternateContent xmlns:mc="http://schemas.openxmlformats.org/markup-compatibility/2006">
    <mc:Choice xmlns:p14="http://schemas.microsoft.com/office/powerpoint/2010/main" Requires="p14">
      <p:transition spd="slow" p14:dur="2000" advTm="119328"/>
    </mc:Choice>
    <mc:Fallback>
      <p:transition spd="slow" advTm="11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C85E-0404-4AF9-AAE7-031C3FC6DB19}"/>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17ECC6C6-FDC6-45EE-9AFF-D7EAF0F71ABA}"/>
              </a:ext>
            </a:extLst>
          </p:cNvPr>
          <p:cNvSpPr>
            <a:spLocks noGrp="1"/>
          </p:cNvSpPr>
          <p:nvPr>
            <p:ph idx="1"/>
          </p:nvPr>
        </p:nvSpPr>
        <p:spPr/>
        <p:txBody>
          <a:bodyPr/>
          <a:lstStyle/>
          <a:p>
            <a:r>
              <a:rPr lang="en-US" dirty="0"/>
              <a:t>Given a linear map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R</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R</a:t>
            </a:r>
            <a:r>
              <a:rPr lang="en-US" i="1" baseline="30000" dirty="0">
                <a:solidFill>
                  <a:prstClr val="white"/>
                </a:solidFill>
                <a:latin typeface="Times New Roman" panose="02020603050405020304" pitchFamily="18" charset="0"/>
              </a:rPr>
              <a:t>m</a:t>
            </a:r>
            <a:r>
              <a:rPr lang="en-US" dirty="0"/>
              <a:t>,</a:t>
            </a:r>
            <a:br>
              <a:rPr lang="en-US" dirty="0"/>
            </a:br>
            <a:r>
              <a:rPr lang="en-US" dirty="0"/>
              <a:t>	by using Gaussian elimination and backward substitution</a:t>
            </a:r>
          </a:p>
          <a:p>
            <a:pPr lvl="1"/>
            <a:r>
              <a:rPr lang="en-US" dirty="0"/>
              <a:t>We can determine the range and find a basis for it</a:t>
            </a:r>
          </a:p>
          <a:p>
            <a:pPr lvl="1"/>
            <a:r>
              <a:rPr lang="en-US" dirty="0"/>
              <a:t>We can determine if it is onto</a:t>
            </a:r>
          </a:p>
          <a:p>
            <a:pPr lvl="1"/>
            <a:r>
              <a:rPr lang="en-US" dirty="0"/>
              <a:t>We can determine the null space and find a basis for it</a:t>
            </a:r>
          </a:p>
          <a:p>
            <a:pPr lvl="1"/>
            <a:r>
              <a:rPr lang="en-US" dirty="0"/>
              <a:t>We can determine if it is one-to-one</a:t>
            </a:r>
          </a:p>
          <a:p>
            <a:pPr lvl="1"/>
            <a:endParaRPr lang="en-US" dirty="0"/>
          </a:p>
          <a:p>
            <a:r>
              <a:rPr lang="en-US" dirty="0"/>
              <a:t>These are all useful properties to understand about a given linear map or operator</a:t>
            </a:r>
          </a:p>
        </p:txBody>
      </p:sp>
      <p:sp>
        <p:nvSpPr>
          <p:cNvPr id="4" name="Footer Placeholder 3">
            <a:extLst>
              <a:ext uri="{FF2B5EF4-FFF2-40B4-BE49-F238E27FC236}">
                <a16:creationId xmlns:a16="http://schemas.microsoft.com/office/drawing/2014/main" id="{C6C939BD-3D78-4B09-956A-6D1D210C47D5}"/>
              </a:ext>
            </a:extLst>
          </p:cNvPr>
          <p:cNvSpPr>
            <a:spLocks noGrp="1"/>
          </p:cNvSpPr>
          <p:nvPr>
            <p:ph type="ftr" sz="quarter" idx="11"/>
          </p:nvPr>
        </p:nvSpPr>
        <p:spPr/>
        <p:txBody>
          <a:bodyPr/>
          <a:lstStyle/>
          <a:p>
            <a:r>
              <a:rPr lang="en-US"/>
              <a:t>The null space of a linear map</a:t>
            </a:r>
            <a:endParaRPr lang="en-CA"/>
          </a:p>
        </p:txBody>
      </p:sp>
      <p:sp>
        <p:nvSpPr>
          <p:cNvPr id="5" name="Slide Number Placeholder 4">
            <a:extLst>
              <a:ext uri="{FF2B5EF4-FFF2-40B4-BE49-F238E27FC236}">
                <a16:creationId xmlns:a16="http://schemas.microsoft.com/office/drawing/2014/main" id="{4D4CB303-D345-41D7-9798-4CE5BFCABFF1}"/>
              </a:ext>
            </a:extLst>
          </p:cNvPr>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a:extLst>
              <a:ext uri="{FF2B5EF4-FFF2-40B4-BE49-F238E27FC236}">
                <a16:creationId xmlns:a16="http://schemas.microsoft.com/office/drawing/2014/main" id="{55F71F6A-0866-4EEE-A5E9-3D8002DF72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27799695"/>
      </p:ext>
    </p:extLst>
  </p:cSld>
  <p:clrMapOvr>
    <a:masterClrMapping/>
  </p:clrMapOvr>
  <mc:AlternateContent xmlns:mc="http://schemas.openxmlformats.org/markup-compatibility/2006">
    <mc:Choice xmlns:p14="http://schemas.microsoft.com/office/powerpoint/2010/main" Requires="p14">
      <p:transition spd="slow" p14:dur="2000" advTm="46422"/>
    </mc:Choice>
    <mc:Fallback>
      <p:transition spd="slow" advTm="4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the definition of the null space</a:t>
            </a:r>
          </a:p>
          <a:p>
            <a:pPr lvl="1"/>
            <a:r>
              <a:rPr lang="en-US" dirty="0"/>
              <a:t>Know that the null space of a linear map is always a subspace</a:t>
            </a:r>
          </a:p>
          <a:p>
            <a:pPr lvl="1"/>
            <a:r>
              <a:rPr lang="en-US" dirty="0"/>
              <a:t>Have become familiar with some additional results</a:t>
            </a:r>
          </a:p>
          <a:p>
            <a:pPr lvl="1"/>
            <a:r>
              <a:rPr lang="en-US" dirty="0"/>
              <a:t>Understand the relationship between matrices, the rank and the dimensions of the range and null space</a:t>
            </a:r>
          </a:p>
          <a:p>
            <a:pPr lvl="1"/>
            <a:r>
              <a:rPr lang="en-US" dirty="0"/>
              <a:t>Know how to determine a number of properties about a matrix</a:t>
            </a: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15" name="Audio 14">
            <a:hlinkClick r:id="" action="ppaction://media"/>
            <a:extLst>
              <a:ext uri="{FF2B5EF4-FFF2-40B4-BE49-F238E27FC236}">
                <a16:creationId xmlns:a16="http://schemas.microsoft.com/office/drawing/2014/main" id="{36F50AB3-C50C-4126-AEAB-E767BD5505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7822"/>
    </mc:Choice>
    <mc:Fallback>
      <p:transition spd="slow" advTm="4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https://en.wikipedia.org/wiki/Kernel_(linear_algebra)</a:t>
            </a:r>
          </a:p>
          <a:p>
            <a:pPr marL="0" indent="0">
              <a:buNone/>
            </a:pPr>
            <a:endParaRPr lang="en-US" dirty="0"/>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null space of a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D5BB9-DB98-4B89-8E57-B33F870BE5A1}"/>
              </a:ext>
            </a:extLst>
          </p:cNvPr>
          <p:cNvSpPr>
            <a:spLocks noGrp="1"/>
          </p:cNvSpPr>
          <p:nvPr>
            <p:ph type="title"/>
          </p:nvPr>
        </p:nvSpPr>
        <p:spPr/>
        <p:txBody>
          <a:bodyPr/>
          <a:lstStyle/>
          <a:p>
            <a:r>
              <a:rPr lang="en-US" dirty="0"/>
              <a:t>Describing linear maps</a:t>
            </a:r>
          </a:p>
        </p:txBody>
      </p:sp>
      <p:sp>
        <p:nvSpPr>
          <p:cNvPr id="3" name="Content Placeholder 2">
            <a:extLst>
              <a:ext uri="{FF2B5EF4-FFF2-40B4-BE49-F238E27FC236}">
                <a16:creationId xmlns:a16="http://schemas.microsoft.com/office/drawing/2014/main" id="{88EC6ED9-2991-436C-9A6D-50D7D98064A3}"/>
              </a:ext>
            </a:extLst>
          </p:cNvPr>
          <p:cNvSpPr>
            <a:spLocks noGrp="1"/>
          </p:cNvSpPr>
          <p:nvPr>
            <p:ph idx="1"/>
          </p:nvPr>
        </p:nvSpPr>
        <p:spPr/>
        <p:txBody>
          <a:bodyPr/>
          <a:lstStyle/>
          <a:p>
            <a:r>
              <a:rPr lang="en-US" dirty="0"/>
              <a:t>Recall that we want to describe the useful characteristics of a linear map</a:t>
            </a:r>
          </a:p>
          <a:p>
            <a:pPr lvl="1"/>
            <a:r>
              <a:rPr lang="en-US" dirty="0"/>
              <a:t>This is not information we can get by looking at, for example,</a:t>
            </a:r>
            <a:br>
              <a:rPr lang="en-US" dirty="0"/>
            </a:br>
            <a:r>
              <a:rPr lang="en-US" dirty="0"/>
              <a:t>the individual numbers in a given matrix</a:t>
            </a:r>
          </a:p>
          <a:p>
            <a:pPr lvl="1"/>
            <a:r>
              <a:rPr lang="en-US" dirty="0"/>
              <a:t>The first two such features are to describe the </a:t>
            </a:r>
            <a:r>
              <a:rPr lang="en-US" i="1" dirty="0"/>
              <a:t>range</a:t>
            </a:r>
            <a:r>
              <a:rPr lang="en-US" dirty="0"/>
              <a:t> and </a:t>
            </a:r>
            <a:r>
              <a:rPr lang="en-US" i="1" dirty="0"/>
              <a:t>null space </a:t>
            </a:r>
            <a:r>
              <a:rPr lang="en-US" dirty="0"/>
              <a:t>of that linear map</a:t>
            </a:r>
          </a:p>
          <a:p>
            <a:pPr lvl="2"/>
            <a:r>
              <a:rPr lang="en-US" dirty="0"/>
              <a:t>The last topic covered the range,</a:t>
            </a:r>
            <a:br>
              <a:rPr lang="en-US" dirty="0"/>
            </a:br>
            <a:r>
              <a:rPr lang="en-US" dirty="0"/>
              <a:t>	now we will describe the null space</a:t>
            </a:r>
          </a:p>
        </p:txBody>
      </p:sp>
      <p:sp>
        <p:nvSpPr>
          <p:cNvPr id="4" name="Footer Placeholder 3">
            <a:extLst>
              <a:ext uri="{FF2B5EF4-FFF2-40B4-BE49-F238E27FC236}">
                <a16:creationId xmlns:a16="http://schemas.microsoft.com/office/drawing/2014/main" id="{BD9B2D7E-CDCC-4271-B7E4-54E20DF43D3A}"/>
              </a:ext>
            </a:extLst>
          </p:cNvPr>
          <p:cNvSpPr>
            <a:spLocks noGrp="1"/>
          </p:cNvSpPr>
          <p:nvPr>
            <p:ph type="ftr" sz="quarter" idx="11"/>
          </p:nvPr>
        </p:nvSpPr>
        <p:spPr/>
        <p:txBody>
          <a:bodyPr/>
          <a:lstStyle/>
          <a:p>
            <a:r>
              <a:rPr lang="en-US"/>
              <a:t>The null space of a linear map</a:t>
            </a:r>
            <a:endParaRPr lang="en-CA"/>
          </a:p>
        </p:txBody>
      </p:sp>
      <p:sp>
        <p:nvSpPr>
          <p:cNvPr id="5" name="Slide Number Placeholder 4">
            <a:extLst>
              <a:ext uri="{FF2B5EF4-FFF2-40B4-BE49-F238E27FC236}">
                <a16:creationId xmlns:a16="http://schemas.microsoft.com/office/drawing/2014/main" id="{CC72894D-7473-4F12-9C1F-D7FAA782FEBD}"/>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7" name="Audio 6">
            <a:hlinkClick r:id="" action="ppaction://media"/>
            <a:extLst>
              <a:ext uri="{FF2B5EF4-FFF2-40B4-BE49-F238E27FC236}">
                <a16:creationId xmlns:a16="http://schemas.microsoft.com/office/drawing/2014/main" id="{58EA470B-D823-492D-A3FF-37307029E3E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8352624"/>
      </p:ext>
    </p:extLst>
  </p:cSld>
  <p:clrMapOvr>
    <a:masterClrMapping/>
  </p:clrMapOvr>
  <mc:AlternateContent xmlns:mc="http://schemas.openxmlformats.org/markup-compatibility/2006">
    <mc:Choice xmlns:p14="http://schemas.microsoft.com/office/powerpoint/2010/main" Requires="p14">
      <p:transition spd="slow" p14:dur="2000" advTm="37507"/>
    </mc:Choice>
    <mc:Fallback>
      <p:transition spd="slow" advTm="3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null space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  the null space is the collection of all vectors in </a:t>
            </a:r>
            <a:r>
              <a:rPr lang="en-US" b="1" dirty="0">
                <a:latin typeface="Edwardian Script ITC" panose="030303020407070D0804" pitchFamily="66" charset="0"/>
              </a:rPr>
              <a:t>U</a:t>
            </a:r>
            <a:r>
              <a:rPr lang="en-US" dirty="0"/>
              <a:t>   that map onto </a:t>
            </a:r>
            <a:r>
              <a:rPr lang="en-US" b="1" dirty="0"/>
              <a:t>0</a:t>
            </a:r>
            <a:r>
              <a:rPr lang="en-US" b="1" baseline="-25000" dirty="0">
                <a:latin typeface="Edwardian Script ITC" panose="030303020407070D0804" pitchFamily="66" charset="0"/>
              </a:rPr>
              <a:t>V</a:t>
            </a:r>
            <a:r>
              <a:rPr lang="en-US" dirty="0"/>
              <a:t>  .</a:t>
            </a:r>
          </a:p>
          <a:p>
            <a:pPr marL="0" lvl="0" indent="0">
              <a:buNone/>
            </a:pPr>
            <a:endParaRPr lang="en-US" dirty="0">
              <a:solidFill>
                <a:prstClr val="white"/>
              </a:solidFill>
            </a:endParaRPr>
          </a:p>
          <a:p>
            <a:pPr lvl="0"/>
            <a:r>
              <a:rPr lang="en-US" dirty="0">
                <a:solidFill>
                  <a:prstClr val="white"/>
                </a:solidFill>
              </a:rPr>
              <a:t>That is, </a:t>
            </a:r>
            <a:r>
              <a:rPr lang="en-US" dirty="0">
                <a:solidFill>
                  <a:prstClr val="white"/>
                </a:solidFill>
                <a:latin typeface="Times New Roman" panose="02020603050405020304" pitchFamily="18" charset="0"/>
              </a:rPr>
              <a:t>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dirty="0">
                <a:solidFill>
                  <a:prstClr val="white"/>
                </a:solidFill>
              </a:rPr>
              <a:t> equals all vectors </a:t>
            </a:r>
            <a:r>
              <a:rPr lang="en-US" b="1" dirty="0">
                <a:solidFill>
                  <a:prstClr val="white"/>
                </a:solidFill>
                <a:latin typeface="Times New Roman" panose="02020603050405020304" pitchFamily="18" charset="0"/>
              </a:rPr>
              <a:t>u</a:t>
            </a:r>
            <a:r>
              <a:rPr lang="en-US" dirty="0">
                <a:solidFill>
                  <a:prstClr val="white"/>
                </a:solidFill>
              </a:rPr>
              <a:t> where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rPr>
              <a:t> = </a:t>
            </a:r>
            <a:r>
              <a:rPr lang="en-US" b="1" dirty="0">
                <a:solidFill>
                  <a:prstClr val="white"/>
                </a:solidFill>
              </a:rPr>
              <a:t>0</a:t>
            </a:r>
            <a:r>
              <a:rPr lang="en-US" b="1" baseline="-25000" dirty="0">
                <a:latin typeface="Edwardian Script ITC" panose="030303020407070D0804" pitchFamily="66" charset="0"/>
              </a:rPr>
              <a:t>V</a:t>
            </a:r>
            <a:r>
              <a:rPr lang="en-US" dirty="0">
                <a:solidFill>
                  <a:prstClr val="white"/>
                </a:solidFill>
              </a:rPr>
              <a:t>  </a:t>
            </a:r>
          </a:p>
          <a:p>
            <a:pPr lvl="1"/>
            <a:r>
              <a:rPr lang="en-US" dirty="0">
                <a:solidFill>
                  <a:prstClr val="white"/>
                </a:solidFill>
              </a:rPr>
              <a:t>You will note that </a:t>
            </a:r>
            <a:r>
              <a:rPr lang="en-US" dirty="0">
                <a:solidFill>
                  <a:prstClr val="white"/>
                </a:solidFill>
                <a:latin typeface="Times New Roman" panose="02020603050405020304" pitchFamily="18" charset="0"/>
              </a:rPr>
              <a:t>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latin typeface="Edwardian Script ITC" panose="030303020407070D0804" pitchFamily="66" charset="0"/>
              </a:rPr>
              <a:t> U</a:t>
            </a:r>
            <a:endParaRPr lang="en-US" dirty="0">
              <a:solidFill>
                <a:prstClr val="white"/>
              </a:solidFill>
              <a:latin typeface="Times New Roman" panose="02020603050405020304" pitchFamily="18" charset="0"/>
            </a:endParaRPr>
          </a:p>
          <a:p>
            <a:pPr lvl="1"/>
            <a:r>
              <a:rPr lang="en-US" dirty="0">
                <a:solidFill>
                  <a:prstClr val="white"/>
                </a:solidFill>
              </a:rPr>
              <a:t>Also, </a:t>
            </a:r>
            <a:r>
              <a:rPr lang="en-US" dirty="0">
                <a:solidFill>
                  <a:prstClr val="white"/>
                </a:solidFill>
                <a:latin typeface="Times New Roman" panose="02020603050405020304" pitchFamily="18" charset="0"/>
              </a:rPr>
              <a:t>null(</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dirty="0">
                <a:solidFill>
                  <a:prstClr val="white"/>
                </a:solidFill>
              </a:rPr>
              <a:t> always has at least one element: </a:t>
            </a:r>
            <a:r>
              <a:rPr lang="en-US" b="1" dirty="0">
                <a:solidFill>
                  <a:prstClr val="white"/>
                </a:solidFill>
              </a:rPr>
              <a:t>0</a:t>
            </a:r>
            <a:r>
              <a:rPr lang="en-US" b="1" baseline="-25000" dirty="0">
                <a:latin typeface="Edwardian Script ITC" panose="030303020407070D0804" pitchFamily="66" charset="0"/>
              </a:rPr>
              <a:t>U</a:t>
            </a:r>
            <a:r>
              <a:rPr lang="en-US" dirty="0">
                <a:solidFill>
                  <a:prstClr val="white"/>
                </a:solidFill>
              </a:rPr>
              <a:t>	</a:t>
            </a: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a:extLst>
              <a:ext uri="{FF2B5EF4-FFF2-40B4-BE49-F238E27FC236}">
                <a16:creationId xmlns:a16="http://schemas.microsoft.com/office/drawing/2014/main" id="{08E1627C-F05C-4BF7-BB73-D61D0B91315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mc:Choice xmlns:p14="http://schemas.microsoft.com/office/powerpoint/2010/main" Requires="p14">
      <p:transition spd="slow" p14:dur="2000" advTm="72288"/>
    </mc:Choice>
    <mc:Fallback>
      <p:transition spd="slow" advTm="7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null space is a subspace</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a linear map,</a:t>
            </a:r>
            <a:br>
              <a:rPr lang="en-US" dirty="0"/>
            </a:br>
            <a:r>
              <a:rPr lang="en-US" dirty="0"/>
              <a:t>		the null space of </a:t>
            </a:r>
            <a:r>
              <a:rPr lang="en-US" i="1" dirty="0">
                <a:latin typeface="Times New Roman" panose="02020603050405020304" pitchFamily="18" charset="0"/>
              </a:rPr>
              <a:t>A</a:t>
            </a:r>
            <a:r>
              <a:rPr lang="en-US" dirty="0"/>
              <a:t> is a subspace of </a:t>
            </a:r>
            <a:r>
              <a:rPr lang="en-US" b="1" i="1" dirty="0">
                <a:latin typeface="Edwardian Script ITC" panose="030303020407070D0804" pitchFamily="66" charset="0"/>
              </a:rPr>
              <a:t>U</a:t>
            </a:r>
            <a:r>
              <a:rPr lang="en-US" dirty="0"/>
              <a:t>.</a:t>
            </a:r>
            <a:endParaRPr lang="en-US" dirty="0">
              <a:latin typeface="Times New Roman" panose="02020603050405020304" pitchFamily="18" charset="0"/>
            </a:endParaRPr>
          </a:p>
          <a:p>
            <a:pPr marL="0" indent="0">
              <a:buNone/>
            </a:pPr>
            <a:r>
              <a:rPr lang="en-US" dirty="0"/>
              <a:t>Proof:</a:t>
            </a:r>
          </a:p>
          <a:p>
            <a:pPr marL="0" indent="0">
              <a:buNone/>
            </a:pPr>
            <a:r>
              <a:rPr lang="en-US" dirty="0">
                <a:latin typeface="Times New Roman" panose="02020603050405020304" pitchFamily="18" charset="0"/>
              </a:rPr>
              <a:t>	</a:t>
            </a:r>
            <a:r>
              <a:rPr lang="en-US" dirty="0"/>
              <a:t>If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null(</a:t>
            </a:r>
            <a:r>
              <a:rPr lang="en-US" i="1" dirty="0">
                <a:latin typeface="Times New Roman" panose="02020603050405020304" pitchFamily="18" charset="0"/>
              </a:rPr>
              <a:t>A</a:t>
            </a:r>
            <a:r>
              <a:rPr lang="en-US" dirty="0">
                <a:latin typeface="Times New Roman" panose="02020603050405020304" pitchFamily="18" charset="0"/>
              </a:rPr>
              <a:t>)</a:t>
            </a:r>
            <a:r>
              <a:rPr lang="en-US" dirty="0"/>
              <a:t>, then we must show </a:t>
            </a:r>
            <a:r>
              <a:rPr lang="en-US" i="1" dirty="0">
                <a:latin typeface="Symbol" panose="05050102010706020507" pitchFamily="18" charset="2"/>
              </a:rPr>
              <a:t>a</a:t>
            </a:r>
            <a:r>
              <a:rPr lang="en-US" i="1" dirty="0"/>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null(</a:t>
            </a:r>
            <a:r>
              <a:rPr lang="en-US" i="1" dirty="0">
                <a:latin typeface="Times New Roman" panose="02020603050405020304" pitchFamily="18" charset="0"/>
              </a:rPr>
              <a:t>A</a:t>
            </a:r>
            <a:r>
              <a:rPr lang="en-US" dirty="0">
                <a:latin typeface="Times New Roman" panose="02020603050405020304" pitchFamily="18" charset="0"/>
              </a:rPr>
              <a:t>)</a:t>
            </a:r>
          </a:p>
          <a:p>
            <a:pPr marL="0" indent="0">
              <a:buNone/>
            </a:pPr>
            <a:r>
              <a:rPr lang="en-US" dirty="0"/>
              <a:t>	But because </a:t>
            </a:r>
            <a:r>
              <a:rPr lang="en-US" i="1" dirty="0">
                <a:latin typeface="Times New Roman" panose="02020603050405020304" pitchFamily="18" charset="0"/>
              </a:rPr>
              <a:t>A</a:t>
            </a:r>
            <a:r>
              <a:rPr lang="en-US" dirty="0"/>
              <a:t> is linear,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a:t>
            </a:r>
            <a:r>
              <a:rPr lang="en-US" i="1" dirty="0"/>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a</a:t>
            </a:r>
            <a:r>
              <a:rPr lang="en-US" i="1" dirty="0"/>
              <a:t>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a:t>
            </a:r>
            <a:endParaRPr lang="en-US" dirty="0"/>
          </a:p>
          <a:p>
            <a:pPr marL="0" indent="0">
              <a:buNone/>
            </a:pPr>
            <a:r>
              <a:rPr lang="en-US" dirty="0"/>
              <a:t>	                                                                         = </a:t>
            </a:r>
            <a:r>
              <a:rPr lang="en-US" i="1" dirty="0">
                <a:latin typeface="Symbol" panose="05050102010706020507" pitchFamily="18" charset="2"/>
              </a:rPr>
              <a:t>a</a:t>
            </a:r>
            <a:r>
              <a:rPr lang="en-US" i="1" dirty="0"/>
              <a:t>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t>   = </a:t>
            </a:r>
            <a:r>
              <a:rPr lang="en-US" b="1" dirty="0">
                <a:latin typeface="Times New Roman" panose="02020603050405020304" pitchFamily="18" charset="0"/>
              </a:rPr>
              <a:t>0</a:t>
            </a:r>
            <a:r>
              <a:rPr lang="en-US" b="1" baseline="-25000" dirty="0">
                <a:latin typeface="Edwardian Script ITC" panose="030303020407070D0804" pitchFamily="66" charset="0"/>
              </a:rPr>
              <a:t>V</a:t>
            </a:r>
            <a:endParaRPr lang="en-US" dirty="0"/>
          </a:p>
          <a:p>
            <a:pPr marL="0" indent="0">
              <a:buNone/>
            </a:pPr>
            <a:r>
              <a:rPr lang="en-US" dirty="0"/>
              <a:t>	Thus, </a:t>
            </a:r>
            <a:r>
              <a:rPr lang="en-US" i="1" dirty="0">
                <a:latin typeface="Symbol" panose="05050102010706020507" pitchFamily="18" charset="2"/>
              </a:rPr>
              <a:t>a</a:t>
            </a:r>
            <a:r>
              <a:rPr lang="en-US" i="1" dirty="0"/>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null(</a:t>
            </a:r>
            <a:r>
              <a:rPr lang="en-US" i="1" dirty="0">
                <a:latin typeface="Times New Roman" panose="02020603050405020304" pitchFamily="18" charset="0"/>
              </a:rPr>
              <a:t>A</a:t>
            </a:r>
            <a:r>
              <a:rPr lang="en-US" dirty="0">
                <a:latin typeface="Times New Roman" panose="02020603050405020304" pitchFamily="18" charset="0"/>
              </a:rPr>
              <a:t>)</a:t>
            </a:r>
            <a:endParaRPr lang="en-US" dirty="0"/>
          </a:p>
          <a:p>
            <a:pPr marL="0" indent="0">
              <a:buNone/>
            </a:pPr>
            <a:r>
              <a:rPr lang="en-US" dirty="0"/>
              <a:t>	Thus, the null space is closed under vector addition</a:t>
            </a:r>
            <a:br>
              <a:rPr lang="en-US" dirty="0"/>
            </a:br>
            <a:r>
              <a:rPr lang="en-US" dirty="0"/>
              <a:t>		and scalar multiplication, so it is a subspace. ▮</a:t>
            </a:r>
            <a:endParaRPr lang="en-US" dirty="0">
              <a:latin typeface="Edwardian Script ITC" panose="030303020407070D0804" pitchFamily="66" charset="0"/>
            </a:endParaRPr>
          </a:p>
          <a:p>
            <a:pPr lvl="0"/>
            <a:endParaRPr lang="en-US" dirty="0">
              <a:solidFill>
                <a:prstClr val="white"/>
              </a:solidFill>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4" name="Audio 13">
            <a:hlinkClick r:id="" action="ppaction://media"/>
            <a:extLst>
              <a:ext uri="{FF2B5EF4-FFF2-40B4-BE49-F238E27FC236}">
                <a16:creationId xmlns:a16="http://schemas.microsoft.com/office/drawing/2014/main" id="{92983A28-3103-4043-8EA3-CED3DA868A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67002510"/>
      </p:ext>
    </p:extLst>
  </p:cSld>
  <p:clrMapOvr>
    <a:masterClrMapping/>
  </p:clrMapOvr>
  <mc:AlternateContent xmlns:mc="http://schemas.openxmlformats.org/markup-compatibility/2006">
    <mc:Choice xmlns:p14="http://schemas.microsoft.com/office/powerpoint/2010/main" Requires="p14">
      <p:transition spd="slow" p14:dur="2000" advTm="84570"/>
    </mc:Choice>
    <mc:Fallback>
      <p:transition spd="slow" advTm="84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to </a:t>
            </a:r>
            <a:r>
              <a:rPr lang="en-US" i="1" dirty="0"/>
              <a:t>A</a:t>
            </a:r>
            <a:r>
              <a:rPr lang="en-US" b="1" dirty="0"/>
              <a:t>u</a:t>
            </a:r>
            <a:r>
              <a:rPr lang="en-US" dirty="0"/>
              <a:t> = </a:t>
            </a:r>
            <a:r>
              <a:rPr lang="en-US" b="1" dirty="0"/>
              <a:t>v</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a linear map, and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and </a:t>
            </a:r>
            <a:r>
              <a:rPr lang="en-US" b="1" dirty="0">
                <a:latin typeface="Times New Roman" panose="02020603050405020304" pitchFamily="18" charset="0"/>
              </a:rPr>
              <a:t>u</a:t>
            </a:r>
            <a:r>
              <a:rPr lang="en-US" baseline="-25000" dirty="0">
                <a:latin typeface="Times New Roman" panose="02020603050405020304" pitchFamily="18" charset="0"/>
              </a:rPr>
              <a:t>0 </a:t>
            </a:r>
            <a:r>
              <a:rPr lang="en-US" dirty="0">
                <a:latin typeface="Times New Roman" panose="02020603050405020304" pitchFamily="18" charset="0"/>
              </a:rPr>
              <a:t>∈ null(</a:t>
            </a:r>
            <a:r>
              <a:rPr lang="en-US" i="1" dirty="0">
                <a:latin typeface="Times New Roman" panose="02020603050405020304" pitchFamily="18" charset="0"/>
              </a:rPr>
              <a:t>A</a:t>
            </a:r>
            <a:r>
              <a:rPr lang="en-US" dirty="0">
                <a:latin typeface="Times New Roman" panose="02020603050405020304" pitchFamily="18" charset="0"/>
              </a:rPr>
              <a:t>)</a:t>
            </a:r>
            <a:r>
              <a:rPr lang="en-US" dirty="0"/>
              <a:t>,</a:t>
            </a:r>
            <a:br>
              <a:rPr lang="en-US" dirty="0"/>
            </a:br>
            <a:r>
              <a:rPr lang="en-US" dirty="0"/>
              <a:t>		then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 </a:t>
            </a:r>
            <a:r>
              <a:rPr lang="en-US" dirty="0">
                <a:latin typeface="Times New Roman" panose="02020603050405020304" pitchFamily="18" charset="0"/>
              </a:rPr>
              <a:t>+ </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 </a:t>
            </a:r>
            <a:r>
              <a:rPr lang="en-US" b="1" dirty="0">
                <a:latin typeface="Times New Roman" panose="02020603050405020304" pitchFamily="18" charset="0"/>
              </a:rPr>
              <a:t>v</a:t>
            </a:r>
            <a:r>
              <a:rPr lang="en-US" dirty="0"/>
              <a:t> for all </a:t>
            </a:r>
            <a:r>
              <a:rPr lang="en-US" i="1" dirty="0">
                <a:latin typeface="Symbol" panose="05050102010706020507" pitchFamily="18" charset="2"/>
              </a:rPr>
              <a:t>a</a:t>
            </a:r>
            <a:r>
              <a:rPr lang="en-US" baseline="-25000" dirty="0">
                <a:latin typeface="Times New Roman" panose="02020603050405020304" pitchFamily="18" charset="0"/>
              </a:rPr>
              <a:t> </a:t>
            </a:r>
            <a:r>
              <a:rPr lang="en-US" dirty="0">
                <a:latin typeface="Times New Roman" panose="02020603050405020304" pitchFamily="18" charset="0"/>
              </a:rPr>
              <a:t>∈ </a:t>
            </a:r>
            <a:r>
              <a:rPr lang="en-US" b="1" dirty="0">
                <a:latin typeface="Times New Roman" panose="02020603050405020304" pitchFamily="18" charset="0"/>
              </a:rPr>
              <a:t>F</a:t>
            </a:r>
          </a:p>
          <a:p>
            <a:pPr marL="0" indent="0">
              <a:buNone/>
            </a:pPr>
            <a:br>
              <a:rPr lang="en-US" dirty="0"/>
            </a:br>
            <a:r>
              <a:rPr lang="en-US" dirty="0"/>
              <a:t>Proof:</a:t>
            </a:r>
          </a:p>
          <a:p>
            <a:pPr marL="0" indent="0">
              <a:buNone/>
            </a:pPr>
            <a:r>
              <a:rPr lang="en-US" dirty="0">
                <a:latin typeface="Times New Roman" panose="02020603050405020304" pitchFamily="18" charset="0"/>
              </a:rPr>
              <a:t>	</a:t>
            </a:r>
            <a:r>
              <a:rPr lang="en-US" dirty="0"/>
              <a:t>Because </a:t>
            </a:r>
            <a:r>
              <a:rPr lang="en-US" i="1" dirty="0"/>
              <a:t>A</a:t>
            </a:r>
            <a:r>
              <a:rPr lang="en-US" dirty="0"/>
              <a:t> is linear, we have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u </a:t>
            </a:r>
            <a:r>
              <a:rPr lang="en-US" dirty="0">
                <a:latin typeface="Times New Roman" panose="02020603050405020304" pitchFamily="18" charset="0"/>
              </a:rPr>
              <a:t>+</a:t>
            </a:r>
            <a:r>
              <a:rPr lang="en-US" b="1" dirty="0">
                <a:latin typeface="Times New Roman" panose="02020603050405020304" pitchFamily="18" charset="0"/>
              </a:rPr>
              <a:t> </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 </a:t>
            </a:r>
            <a:r>
              <a:rPr lang="en-US" dirty="0">
                <a:latin typeface="Times New Roman" panose="02020603050405020304" pitchFamily="18" charset="0"/>
              </a:rPr>
              <a:t>+</a:t>
            </a:r>
            <a:r>
              <a:rPr lang="en-US" b="1" dirty="0">
                <a:latin typeface="Times New Roman" panose="02020603050405020304" pitchFamily="18" charset="0"/>
              </a:rPr>
              <a:t> </a:t>
            </a:r>
            <a:r>
              <a:rPr lang="en-US" i="1" dirty="0">
                <a:latin typeface="Symbol" panose="05050102010706020507" pitchFamily="18" charset="2"/>
              </a:rPr>
              <a:t>a A</a:t>
            </a:r>
            <a:r>
              <a:rPr lang="en-US" b="1" dirty="0">
                <a:latin typeface="Times New Roman" panose="02020603050405020304" pitchFamily="18" charset="0"/>
              </a:rPr>
              <a:t>u</a:t>
            </a:r>
            <a:r>
              <a:rPr lang="en-US" baseline="-25000" dirty="0">
                <a:latin typeface="Times New Roman" panose="02020603050405020304" pitchFamily="18" charset="0"/>
              </a:rPr>
              <a:t>0</a:t>
            </a:r>
            <a:endParaRPr lang="en-US" dirty="0">
              <a:latin typeface="Edwardian Script ITC" panose="030303020407070D0804" pitchFamily="66" charset="0"/>
            </a:endParaRPr>
          </a:p>
          <a:p>
            <a:pPr marL="0" lvl="0" indent="0">
              <a:buNone/>
            </a:pPr>
            <a:r>
              <a:rPr lang="en-US" dirty="0">
                <a:solidFill>
                  <a:prstClr val="white"/>
                </a:solidFill>
              </a:rPr>
              <a:t>						 </a:t>
            </a:r>
            <a:r>
              <a:rPr lang="en-US" dirty="0">
                <a:latin typeface="Times New Roman" panose="02020603050405020304" pitchFamily="18" charset="0"/>
              </a:rPr>
              <a:t> = </a:t>
            </a:r>
            <a:r>
              <a:rPr lang="en-US" b="1" dirty="0">
                <a:latin typeface="Times New Roman" panose="02020603050405020304" pitchFamily="18" charset="0"/>
              </a:rPr>
              <a:t>v </a:t>
            </a:r>
            <a:r>
              <a:rPr lang="en-US" dirty="0">
                <a:latin typeface="Times New Roman" panose="02020603050405020304" pitchFamily="18" charset="0"/>
              </a:rPr>
              <a:t>+</a:t>
            </a:r>
            <a:r>
              <a:rPr lang="en-US" b="1" dirty="0">
                <a:latin typeface="Times New Roman" panose="02020603050405020304" pitchFamily="18" charset="0"/>
              </a:rPr>
              <a:t> </a:t>
            </a:r>
            <a:r>
              <a:rPr lang="en-US" i="1" dirty="0">
                <a:latin typeface="Symbol" panose="05050102010706020507" pitchFamily="18" charset="2"/>
              </a:rPr>
              <a:t>a </a:t>
            </a:r>
            <a:r>
              <a:rPr lang="en-US" b="1" dirty="0">
                <a:latin typeface="Times New Roman" panose="02020603050405020304" pitchFamily="18" charset="0"/>
              </a:rPr>
              <a:t>0</a:t>
            </a:r>
            <a:r>
              <a:rPr lang="en-US" b="1" baseline="-25000" dirty="0">
                <a:latin typeface="Edwardian Script ITC" panose="030303020407070D0804" pitchFamily="66" charset="0"/>
              </a:rPr>
              <a:t>V</a:t>
            </a:r>
            <a:endParaRPr lang="en-US" baseline="-25000" dirty="0">
              <a:solidFill>
                <a:prstClr val="white"/>
              </a:solidFill>
            </a:endParaRPr>
          </a:p>
          <a:p>
            <a:pPr marL="0" indent="0">
              <a:buNone/>
            </a:pPr>
            <a:r>
              <a:rPr lang="en-US" dirty="0">
                <a:solidFill>
                  <a:prstClr val="white"/>
                </a:solidFill>
              </a:rPr>
              <a:t>						 </a:t>
            </a:r>
            <a:r>
              <a:rPr lang="en-US" dirty="0">
                <a:latin typeface="Times New Roman" panose="02020603050405020304" pitchFamily="18" charset="0"/>
              </a:rPr>
              <a:t> = </a:t>
            </a:r>
            <a:r>
              <a:rPr lang="en-US" b="1" dirty="0">
                <a:latin typeface="Times New Roman" panose="02020603050405020304" pitchFamily="18" charset="0"/>
              </a:rPr>
              <a:t>v </a:t>
            </a:r>
            <a:r>
              <a:rPr lang="en-US" dirty="0">
                <a:latin typeface="Times New Roman" panose="02020603050405020304" pitchFamily="18" charset="0"/>
              </a:rPr>
              <a:t>+</a:t>
            </a:r>
            <a:r>
              <a:rPr lang="en-US" b="1" dirty="0">
                <a:latin typeface="Times New Roman" panose="02020603050405020304" pitchFamily="18" charset="0"/>
              </a:rPr>
              <a:t> 0</a:t>
            </a:r>
            <a:r>
              <a:rPr lang="en-US" b="1" baseline="-25000" dirty="0">
                <a:latin typeface="Edwardian Script ITC" panose="030303020407070D0804" pitchFamily="66" charset="0"/>
              </a:rPr>
              <a:t>V</a:t>
            </a:r>
            <a:r>
              <a:rPr lang="en-US" dirty="0">
                <a:latin typeface="Times New Roman" panose="02020603050405020304" pitchFamily="18" charset="0"/>
              </a:rPr>
              <a:t>   = </a:t>
            </a:r>
            <a:r>
              <a:rPr lang="en-US" b="1" dirty="0">
                <a:latin typeface="Times New Roman" panose="02020603050405020304" pitchFamily="18" charset="0"/>
              </a:rPr>
              <a:t>v </a:t>
            </a:r>
            <a:r>
              <a:rPr lang="en-US" dirty="0"/>
              <a:t>▮</a:t>
            </a:r>
            <a:endParaRPr lang="en-US" baseline="-25000" dirty="0">
              <a:solidFill>
                <a:prstClr val="white"/>
              </a:solidFill>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a:extLst>
              <a:ext uri="{FF2B5EF4-FFF2-40B4-BE49-F238E27FC236}">
                <a16:creationId xmlns:a16="http://schemas.microsoft.com/office/drawing/2014/main" id="{7D0347A8-2535-4E14-8B96-8881D7537C6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28027395"/>
      </p:ext>
    </p:extLst>
  </p:cSld>
  <p:clrMapOvr>
    <a:masterClrMapping/>
  </p:clrMapOvr>
  <mc:AlternateContent xmlns:mc="http://schemas.openxmlformats.org/markup-compatibility/2006">
    <mc:Choice xmlns:p14="http://schemas.microsoft.com/office/powerpoint/2010/main" Requires="p14">
      <p:transition spd="slow" p14:dur="2000" advTm="100041"/>
    </mc:Choice>
    <mc:Fallback>
      <p:transition spd="slow" advTm="10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difference of two solutions to </a:t>
            </a:r>
            <a:r>
              <a:rPr lang="en-US" i="1" dirty="0"/>
              <a:t>A</a:t>
            </a:r>
            <a:r>
              <a:rPr lang="en-US" b="1" dirty="0"/>
              <a:t>u</a:t>
            </a:r>
            <a:r>
              <a:rPr lang="en-US" dirty="0"/>
              <a:t> = </a:t>
            </a:r>
            <a:r>
              <a:rPr lang="en-US" b="1" dirty="0"/>
              <a:t>v</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is a linear map, and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 A</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v</a:t>
            </a:r>
            <a:r>
              <a:rPr lang="en-US" dirty="0"/>
              <a:t>,</a:t>
            </a:r>
            <a:br>
              <a:rPr lang="en-US" dirty="0"/>
            </a:br>
            <a:r>
              <a:rPr lang="en-US" dirty="0"/>
              <a:t>		then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a:t>
            </a:r>
            <a:r>
              <a:rPr lang="en-US" b="1" dirty="0">
                <a:latin typeface="Times New Roman" panose="02020603050405020304" pitchFamily="18" charset="0"/>
              </a:rPr>
              <a:t> u</a:t>
            </a:r>
            <a:r>
              <a:rPr lang="en-US" baseline="-25000" dirty="0">
                <a:latin typeface="Times New Roman" panose="02020603050405020304" pitchFamily="18" charset="0"/>
              </a:rPr>
              <a:t>2</a:t>
            </a:r>
            <a:r>
              <a:rPr lang="en-US" dirty="0">
                <a:latin typeface="Times New Roman" panose="02020603050405020304" pitchFamily="18" charset="0"/>
              </a:rPr>
              <a:t> ∈ null(</a:t>
            </a:r>
            <a:r>
              <a:rPr lang="en-US" i="1" dirty="0">
                <a:latin typeface="Times New Roman" panose="02020603050405020304" pitchFamily="18" charset="0"/>
              </a:rPr>
              <a:t>A</a:t>
            </a:r>
            <a:r>
              <a:rPr lang="en-US" dirty="0">
                <a:latin typeface="Times New Roman" panose="02020603050405020304" pitchFamily="18" charset="0"/>
              </a:rPr>
              <a:t>)</a:t>
            </a:r>
            <a:r>
              <a:rPr lang="en-US" dirty="0"/>
              <a:t>.</a:t>
            </a:r>
            <a:endParaRPr lang="en-US" dirty="0">
              <a:latin typeface="Times New Roman" panose="02020603050405020304" pitchFamily="18" charset="0"/>
            </a:endParaRPr>
          </a:p>
          <a:p>
            <a:pPr marL="0" indent="0">
              <a:buNone/>
            </a:pPr>
            <a:br>
              <a:rPr lang="en-US" dirty="0"/>
            </a:br>
            <a:r>
              <a:rPr lang="en-US" dirty="0"/>
              <a:t>Proof:</a:t>
            </a:r>
          </a:p>
          <a:p>
            <a:pPr marL="0" indent="0">
              <a:buNone/>
            </a:pPr>
            <a:r>
              <a:rPr lang="en-US" dirty="0">
                <a:latin typeface="Times New Roman" panose="02020603050405020304" pitchFamily="18" charset="0"/>
              </a:rPr>
              <a:t>	</a:t>
            </a:r>
            <a:r>
              <a:rPr lang="en-US" dirty="0"/>
              <a:t>Because </a:t>
            </a:r>
            <a:r>
              <a:rPr lang="en-US" i="1" dirty="0">
                <a:latin typeface="Times New Roman" panose="02020603050405020304" pitchFamily="18" charset="0"/>
              </a:rPr>
              <a:t>A</a:t>
            </a:r>
            <a:r>
              <a:rPr lang="en-US" dirty="0"/>
              <a:t> is linear, we have </a:t>
            </a:r>
            <a:r>
              <a:rPr lang="en-US" i="1" dirty="0">
                <a:latin typeface="Times New Roman" panose="02020603050405020304" pitchFamily="18" charset="0"/>
              </a:rPr>
              <a:t>A</a:t>
            </a:r>
            <a:r>
              <a:rPr lang="en-US" dirty="0">
                <a:latin typeface="Times New Roman" panose="02020603050405020304" pitchFamily="18" charset="0"/>
              </a:rPr>
              <a:t>(</a:t>
            </a:r>
            <a:r>
              <a:rPr lang="en-US" b="1" dirty="0"/>
              <a:t>u</a:t>
            </a:r>
            <a:r>
              <a:rPr lang="en-US" baseline="-25000" dirty="0"/>
              <a:t>1</a:t>
            </a:r>
            <a:r>
              <a:rPr lang="en-US" dirty="0"/>
              <a:t> –</a:t>
            </a:r>
            <a:r>
              <a:rPr lang="en-US" b="1" dirty="0"/>
              <a:t> u</a:t>
            </a:r>
            <a:r>
              <a:rPr lang="en-US" baseline="-25000" dirty="0"/>
              <a:t>2</a:t>
            </a:r>
            <a:r>
              <a:rPr lang="en-US" dirty="0">
                <a:latin typeface="Times New Roman" panose="02020603050405020304" pitchFamily="18" charset="0"/>
              </a:rPr>
              <a:t>) = </a:t>
            </a:r>
            <a:r>
              <a:rPr lang="en-US" i="1" dirty="0">
                <a:latin typeface="Times New Roman" panose="02020603050405020304" pitchFamily="18" charset="0"/>
              </a:rPr>
              <a:t>A</a:t>
            </a:r>
            <a:r>
              <a:rPr lang="en-US" b="1" dirty="0"/>
              <a:t>u</a:t>
            </a:r>
            <a:r>
              <a:rPr lang="en-US" baseline="-25000" dirty="0"/>
              <a:t>1</a:t>
            </a:r>
            <a:r>
              <a:rPr lang="en-US" b="1" dirty="0">
                <a:latin typeface="Times New Roman" panose="02020603050405020304" pitchFamily="18" charset="0"/>
              </a:rPr>
              <a:t> </a:t>
            </a:r>
            <a:r>
              <a:rPr lang="en-US" dirty="0"/>
              <a:t>–</a:t>
            </a:r>
            <a:r>
              <a:rPr lang="en-US" b="1" dirty="0">
                <a:latin typeface="Times New Roman" panose="02020603050405020304" pitchFamily="18" charset="0"/>
              </a:rPr>
              <a:t> </a:t>
            </a:r>
            <a:r>
              <a:rPr lang="en-US" i="1" dirty="0">
                <a:latin typeface="Symbol" panose="05050102010706020507" pitchFamily="18" charset="2"/>
              </a:rPr>
              <a:t>A</a:t>
            </a:r>
            <a:r>
              <a:rPr lang="en-US" b="1" dirty="0"/>
              <a:t>u</a:t>
            </a:r>
            <a:r>
              <a:rPr lang="en-US" baseline="-25000" dirty="0"/>
              <a:t>2</a:t>
            </a:r>
            <a:endParaRPr lang="en-US" dirty="0">
              <a:latin typeface="Edwardian Script ITC" panose="030303020407070D0804" pitchFamily="66" charset="0"/>
            </a:endParaRPr>
          </a:p>
          <a:p>
            <a:pPr marL="0" lvl="0" indent="0">
              <a:buNone/>
            </a:pPr>
            <a:r>
              <a:rPr lang="en-US" dirty="0">
                <a:solidFill>
                  <a:prstClr val="white"/>
                </a:solidFill>
              </a:rPr>
              <a:t>						</a:t>
            </a:r>
            <a:r>
              <a:rPr lang="en-US" dirty="0">
                <a:latin typeface="Times New Roman" panose="02020603050405020304" pitchFamily="18" charset="0"/>
              </a:rPr>
              <a:t>= </a:t>
            </a:r>
            <a:r>
              <a:rPr lang="en-US" b="1" dirty="0">
                <a:latin typeface="Times New Roman" panose="02020603050405020304" pitchFamily="18" charset="0"/>
              </a:rPr>
              <a:t>v </a:t>
            </a:r>
            <a:r>
              <a:rPr lang="en-US" dirty="0"/>
              <a:t>– </a:t>
            </a:r>
            <a:r>
              <a:rPr lang="en-US" b="1" dirty="0">
                <a:latin typeface="Times New Roman" panose="02020603050405020304" pitchFamily="18" charset="0"/>
              </a:rPr>
              <a:t>v</a:t>
            </a:r>
            <a:endParaRPr lang="en-US" baseline="-25000" dirty="0">
              <a:solidFill>
                <a:prstClr val="white"/>
              </a:solidFill>
            </a:endParaRPr>
          </a:p>
          <a:p>
            <a:pPr marL="0" indent="0">
              <a:buNone/>
            </a:pPr>
            <a:r>
              <a:rPr lang="en-US" dirty="0">
                <a:solidFill>
                  <a:prstClr val="white"/>
                </a:solidFill>
              </a:rPr>
              <a:t>						</a:t>
            </a:r>
            <a:r>
              <a:rPr lang="en-US" dirty="0">
                <a:latin typeface="Times New Roman" panose="02020603050405020304" pitchFamily="18" charset="0"/>
              </a:rPr>
              <a:t>=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latin typeface="Times New Roman" panose="02020603050405020304" pitchFamily="18" charset="0"/>
              </a:rPr>
              <a:t> </a:t>
            </a:r>
            <a:r>
              <a:rPr lang="en-US" b="1" dirty="0">
                <a:latin typeface="Times New Roman" panose="02020603050405020304" pitchFamily="18" charset="0"/>
              </a:rPr>
              <a:t> </a:t>
            </a:r>
            <a:r>
              <a:rPr lang="en-US" dirty="0"/>
              <a:t>▮</a:t>
            </a:r>
            <a:endParaRPr lang="en-US" baseline="-25000" dirty="0">
              <a:solidFill>
                <a:prstClr val="white"/>
              </a:solidFill>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0A326C80-E660-4FC5-996C-E1B89D6291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45775554"/>
      </p:ext>
    </p:extLst>
  </p:cSld>
  <p:clrMapOvr>
    <a:masterClrMapping/>
  </p:clrMapOvr>
  <mc:AlternateContent xmlns:mc="http://schemas.openxmlformats.org/markup-compatibility/2006">
    <mc:Choice xmlns:p14="http://schemas.microsoft.com/office/powerpoint/2010/main" Requires="p14">
      <p:transition spd="slow" p14:dur="2000" advTm="59393"/>
    </mc:Choice>
    <mc:Fallback>
      <p:transition spd="slow" advTm="59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one-to-one</a:t>
            </a:r>
            <a:endParaRPr lang="en-CA" dirty="0"/>
          </a:p>
        </p:txBody>
      </p:sp>
      <p:sp>
        <p:nvSpPr>
          <p:cNvPr id="3" name="Content Placeholder 2"/>
          <p:cNvSpPr>
            <a:spLocks noGrp="1"/>
          </p:cNvSpPr>
          <p:nvPr>
            <p:ph idx="1"/>
          </p:nvPr>
        </p:nvSpPr>
        <p:spPr>
          <a:xfrm>
            <a:off x="457199" y="1600200"/>
            <a:ext cx="8534401" cy="4525963"/>
          </a:xfrm>
        </p:spPr>
        <p:txBody>
          <a:bodyPr/>
          <a:lstStyle/>
          <a:p>
            <a:pPr marL="0" indent="0">
              <a:buNone/>
            </a:pPr>
            <a:r>
              <a:rPr lang="en-US" dirty="0"/>
              <a:t>Definition</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 </a:t>
            </a:r>
            <a:r>
              <a:rPr lang="en-US" dirty="0"/>
              <a:t>   and if for each </a:t>
            </a:r>
            <a:r>
              <a:rPr lang="en-US" b="1" dirty="0">
                <a:latin typeface="Times New Roman" panose="02020603050405020304" pitchFamily="18" charset="0"/>
              </a:rPr>
              <a:t>u </a:t>
            </a:r>
            <a:r>
              <a:rPr lang="en-US" dirty="0">
                <a:latin typeface="Times New Roman" panose="02020603050405020304" pitchFamily="18" charset="0"/>
              </a:rPr>
              <a:t>∈ </a:t>
            </a:r>
            <a:r>
              <a:rPr lang="en-US" b="1" dirty="0">
                <a:latin typeface="Edwardian Script ITC" panose="030303020407070D0804" pitchFamily="66" charset="0"/>
              </a:rPr>
              <a:t>U </a:t>
            </a:r>
            <a:r>
              <a:rPr lang="en-US" dirty="0"/>
              <a:t>, the value </a:t>
            </a:r>
            <a:r>
              <a:rPr lang="en-US" i="1" dirty="0">
                <a:latin typeface="Times New Roman" panose="02020603050405020304" pitchFamily="18" charset="0"/>
              </a:rPr>
              <a:t>A</a:t>
            </a:r>
            <a:r>
              <a:rPr lang="en-US" b="1" dirty="0">
                <a:latin typeface="Times New Roman" panose="02020603050405020304" pitchFamily="18" charset="0"/>
              </a:rPr>
              <a:t>u</a:t>
            </a:r>
            <a:r>
              <a:rPr lang="en-US" dirty="0"/>
              <a:t> is unique,</a:t>
            </a:r>
            <a:br>
              <a:rPr lang="en-US" dirty="0"/>
            </a:br>
            <a:r>
              <a:rPr lang="en-US" dirty="0"/>
              <a:t>	we will say that </a:t>
            </a:r>
            <a:r>
              <a:rPr lang="en-US" i="1" dirty="0">
                <a:latin typeface="Times New Roman" panose="02020603050405020304" pitchFamily="18" charset="0"/>
              </a:rPr>
              <a:t>A</a:t>
            </a:r>
            <a:r>
              <a:rPr lang="en-US" dirty="0"/>
              <a:t> is one-to-one.</a:t>
            </a:r>
          </a:p>
          <a:p>
            <a:pPr marL="0" indent="0">
              <a:buNone/>
            </a:pPr>
            <a:r>
              <a:rPr lang="en-US" dirty="0"/>
              <a:t>	That is, each vector </a:t>
            </a:r>
            <a:r>
              <a:rPr lang="en-US" b="1" dirty="0">
                <a:latin typeface="Times New Roman" panose="02020603050405020304" pitchFamily="18" charset="0"/>
              </a:rPr>
              <a:t>v </a:t>
            </a:r>
            <a:r>
              <a:rPr lang="en-US" dirty="0">
                <a:latin typeface="Times New Roman" panose="02020603050405020304" pitchFamily="18" charset="0"/>
              </a:rPr>
              <a:t>∈ range(</a:t>
            </a:r>
            <a:r>
              <a:rPr lang="en-US" i="1" dirty="0">
                <a:latin typeface="Times New Roman" panose="02020603050405020304" pitchFamily="18" charset="0"/>
              </a:rPr>
              <a:t>A</a:t>
            </a:r>
            <a:r>
              <a:rPr lang="en-US" dirty="0">
                <a:latin typeface="Times New Roman" panose="02020603050405020304" pitchFamily="18" charset="0"/>
              </a:rPr>
              <a:t>) </a:t>
            </a:r>
            <a:r>
              <a:rPr lang="en-US" dirty="0"/>
              <a:t>has a unique pre-image</a:t>
            </a:r>
          </a:p>
          <a:p>
            <a:pPr marL="0" indent="0">
              <a:buNone/>
            </a:pPr>
            <a:r>
              <a:rPr lang="en-US" dirty="0"/>
              <a:t>	It is also said that </a:t>
            </a:r>
            <a:r>
              <a:rPr lang="en-US" i="1" dirty="0">
                <a:latin typeface="Times New Roman" panose="02020603050405020304" pitchFamily="18" charset="0"/>
              </a:rPr>
              <a:t>A</a:t>
            </a:r>
            <a:r>
              <a:rPr lang="en-US" dirty="0"/>
              <a:t> is </a:t>
            </a:r>
            <a:r>
              <a:rPr lang="en-US" i="1" dirty="0"/>
              <a:t>injective</a:t>
            </a:r>
            <a:r>
              <a:rPr lang="en-US" dirty="0"/>
              <a:t>.</a:t>
            </a: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2" name="Audio 11">
            <a:hlinkClick r:id="" action="ppaction://media"/>
            <a:extLst>
              <a:ext uri="{FF2B5EF4-FFF2-40B4-BE49-F238E27FC236}">
                <a16:creationId xmlns:a16="http://schemas.microsoft.com/office/drawing/2014/main" id="{D027FE0E-CD59-4BC6-B77A-79F28AE58F4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8465298"/>
      </p:ext>
    </p:extLst>
  </p:cSld>
  <p:clrMapOvr>
    <a:masterClrMapping/>
  </p:clrMapOvr>
  <mc:AlternateContent xmlns:mc="http://schemas.openxmlformats.org/markup-compatibility/2006">
    <mc:Choice xmlns:p14="http://schemas.microsoft.com/office/powerpoint/2010/main" Requires="p14">
      <p:transition spd="slow" p14:dur="2000" advTm="77652"/>
    </mc:Choice>
    <mc:Fallback>
      <p:transition spd="slow" advTm="7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one-to-one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What is “one-to-one”?</a:t>
            </a:r>
          </a:p>
          <a:p>
            <a:pPr lvl="1"/>
            <a:r>
              <a:rPr lang="en-US" dirty="0"/>
              <a:t>A function is one-to-one if different </a:t>
            </a:r>
            <a:r>
              <a:rPr lang="en-US" i="1" dirty="0"/>
              <a:t>t</a:t>
            </a:r>
            <a:r>
              <a:rPr lang="en-US" dirty="0"/>
              <a:t> values evaluate to different </a:t>
            </a:r>
            <a:r>
              <a:rPr lang="en-US" i="1" dirty="0"/>
              <a:t>y</a:t>
            </a:r>
            <a:r>
              <a:rPr lang="en-US" dirty="0"/>
              <a:t> values</a:t>
            </a:r>
          </a:p>
          <a:p>
            <a:pPr lvl="1"/>
            <a:r>
              <a:rPr lang="en-US" dirty="0"/>
              <a:t>Any linear polynomial </a:t>
            </a:r>
            <a:r>
              <a:rPr lang="en-US" i="1" dirty="0">
                <a:latin typeface="Times New Roman" panose="02020603050405020304" pitchFamily="18" charset="0"/>
              </a:rPr>
              <a:t>at</a:t>
            </a:r>
            <a:r>
              <a:rPr lang="en-US" dirty="0">
                <a:latin typeface="Times New Roman" panose="02020603050405020304" pitchFamily="18" charset="0"/>
              </a:rPr>
              <a:t> + </a:t>
            </a:r>
            <a:r>
              <a:rPr lang="en-US" i="1" dirty="0">
                <a:latin typeface="Times New Roman" panose="02020603050405020304" pitchFamily="18" charset="0"/>
              </a:rPr>
              <a:t>b</a:t>
            </a:r>
            <a:r>
              <a:rPr lang="en-US" dirty="0"/>
              <a:t> with a non-zero slope is one-to-one</a:t>
            </a:r>
          </a:p>
          <a:p>
            <a:pPr lvl="1"/>
            <a:r>
              <a:rPr lang="en-US" dirty="0"/>
              <a:t>The exponential function </a:t>
            </a:r>
            <a:r>
              <a:rPr lang="en-US" i="1" dirty="0">
                <a:latin typeface="Times New Roman" panose="02020603050405020304" pitchFamily="18" charset="0"/>
              </a:rPr>
              <a:t>e</a:t>
            </a:r>
            <a:r>
              <a:rPr lang="en-US" i="1" baseline="30000" dirty="0">
                <a:latin typeface="Times New Roman" panose="02020603050405020304" pitchFamily="18" charset="0"/>
              </a:rPr>
              <a:t>t</a:t>
            </a:r>
            <a:r>
              <a:rPr lang="en-US" dirty="0"/>
              <a:t> is one-to-one</a:t>
            </a:r>
          </a:p>
          <a:p>
            <a:pPr lvl="1"/>
            <a:endParaRPr lang="en-US" sz="1000" dirty="0"/>
          </a:p>
          <a:p>
            <a:pPr lvl="1"/>
            <a:r>
              <a:rPr lang="en-US" dirty="0"/>
              <a:t>Any differentiable function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such that                       for most </a:t>
            </a:r>
            <a:r>
              <a:rPr lang="en-US" i="1" dirty="0">
                <a:latin typeface="Times New Roman" panose="02020603050405020304" pitchFamily="18" charset="0"/>
              </a:rPr>
              <a:t>t</a:t>
            </a:r>
            <a:br>
              <a:rPr lang="en-US" dirty="0"/>
            </a:br>
            <a:endParaRPr lang="en-US" sz="1000" dirty="0">
              <a:solidFill>
                <a:prstClr val="white"/>
              </a:solidFill>
            </a:endParaRPr>
          </a:p>
          <a:p>
            <a:pPr marL="457200" lvl="1" indent="0">
              <a:buNone/>
            </a:pPr>
            <a:r>
              <a:rPr lang="en-US" dirty="0"/>
              <a:t>     and                       for only isolated points is one-to-one</a:t>
            </a:r>
          </a:p>
          <a:p>
            <a:pPr lvl="1"/>
            <a:endParaRPr lang="en-US" sz="1000" dirty="0"/>
          </a:p>
          <a:p>
            <a:pPr lvl="1"/>
            <a:r>
              <a:rPr lang="en-US" dirty="0"/>
              <a:t>No even polynomial with real coefficients and of a real variable is one-to-one</a:t>
            </a:r>
          </a:p>
          <a:p>
            <a:pPr lvl="1"/>
            <a:r>
              <a:rPr lang="en-US" dirty="0"/>
              <a:t>For </a:t>
            </a:r>
            <a:r>
              <a:rPr lang="en-US" i="1" dirty="0">
                <a:latin typeface="Times New Roman" panose="02020603050405020304" pitchFamily="18" charset="0"/>
              </a:rPr>
              <a:t>t</a:t>
            </a:r>
            <a:r>
              <a:rPr lang="en-US" dirty="0">
                <a:latin typeface="Times New Roman" panose="02020603050405020304" pitchFamily="18" charset="0"/>
              </a:rPr>
              <a:t> &gt; 0</a:t>
            </a:r>
            <a:r>
              <a:rPr lang="en-US" i="1" dirty="0"/>
              <a:t>, </a:t>
            </a:r>
            <a:r>
              <a:rPr lang="en-US" dirty="0">
                <a:latin typeface="Times New Roman" panose="02020603050405020304" pitchFamily="18" charset="0"/>
              </a:rPr>
              <a:t>ln(</a:t>
            </a:r>
            <a:r>
              <a:rPr lang="en-US" i="1" dirty="0">
                <a:latin typeface="Times New Roman" panose="02020603050405020304" pitchFamily="18" charset="0"/>
              </a:rPr>
              <a:t>t</a:t>
            </a:r>
            <a:r>
              <a:rPr lang="en-US" dirty="0">
                <a:latin typeface="Times New Roman" panose="02020603050405020304" pitchFamily="18" charset="0"/>
              </a:rPr>
              <a:t>)</a:t>
            </a:r>
            <a:r>
              <a:rPr lang="en-US" dirty="0"/>
              <a:t> and       are one-to-one </a:t>
            </a:r>
          </a:p>
          <a:p>
            <a:r>
              <a:rPr lang="en-US" dirty="0"/>
              <a:t>Challenge:	prove that every polynomial of degree greater than 		one with complex coefficients is never one-to-one</a:t>
            </a:r>
            <a:endParaRPr lang="en-US" b="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null space of a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31B4DBED-3330-435C-B1BE-63C2BE91E54D}"/>
              </a:ext>
            </a:extLst>
          </p:cNvPr>
          <p:cNvGraphicFramePr>
            <a:graphicFrameLocks noChangeAspect="1"/>
          </p:cNvGraphicFramePr>
          <p:nvPr>
            <p:extLst>
              <p:ext uri="{D42A27DB-BD31-4B8C-83A1-F6EECF244321}">
                <p14:modId xmlns:p14="http://schemas.microsoft.com/office/powerpoint/2010/main" val="1919183299"/>
              </p:ext>
            </p:extLst>
          </p:nvPr>
        </p:nvGraphicFramePr>
        <p:xfrm>
          <a:off x="5975439" y="3516806"/>
          <a:ext cx="1241425" cy="795338"/>
        </p:xfrm>
        <a:graphic>
          <a:graphicData uri="http://schemas.openxmlformats.org/presentationml/2006/ole">
            <mc:AlternateContent xmlns:mc="http://schemas.openxmlformats.org/markup-compatibility/2006">
              <mc:Choice xmlns:v="urn:schemas-microsoft-com:vml" Requires="v">
                <p:oleObj spid="_x0000_s459792" name="Equation" r:id="rId6" imgW="647640" imgH="406080" progId="Equation.DSMT4">
                  <p:embed/>
                </p:oleObj>
              </mc:Choice>
              <mc:Fallback>
                <p:oleObj name="Equation" r:id="rId6" imgW="647640" imgH="406080" progId="Equation.DSMT4">
                  <p:embed/>
                  <p:pic>
                    <p:nvPicPr>
                      <p:cNvPr id="17" name="Object 16">
                        <a:extLst>
                          <a:ext uri="{FF2B5EF4-FFF2-40B4-BE49-F238E27FC236}">
                            <a16:creationId xmlns:a16="http://schemas.microsoft.com/office/drawing/2014/main" id="{1D92BBED-50EF-4563-96DC-4F9342E52218}"/>
                          </a:ext>
                        </a:extLst>
                      </p:cNvPr>
                      <p:cNvPicPr>
                        <a:picLocks noChangeAspect="1" noChangeArrowheads="1"/>
                      </p:cNvPicPr>
                      <p:nvPr/>
                    </p:nvPicPr>
                    <p:blipFill>
                      <a:blip r:embed="rId7"/>
                      <a:srcRect/>
                      <a:stretch>
                        <a:fillRect/>
                      </a:stretch>
                    </p:blipFill>
                    <p:spPr bwMode="auto">
                      <a:xfrm>
                        <a:off x="5975439" y="3516806"/>
                        <a:ext cx="1241425" cy="795338"/>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249E2593-2265-4141-A6E8-5E1E8F162748}"/>
              </a:ext>
            </a:extLst>
          </p:cNvPr>
          <p:cNvGraphicFramePr>
            <a:graphicFrameLocks noChangeAspect="1"/>
          </p:cNvGraphicFramePr>
          <p:nvPr>
            <p:extLst>
              <p:ext uri="{D42A27DB-BD31-4B8C-83A1-F6EECF244321}">
                <p14:modId xmlns:p14="http://schemas.microsoft.com/office/powerpoint/2010/main" val="1136666738"/>
              </p:ext>
            </p:extLst>
          </p:nvPr>
        </p:nvGraphicFramePr>
        <p:xfrm>
          <a:off x="1808389" y="4052392"/>
          <a:ext cx="1241425" cy="795338"/>
        </p:xfrm>
        <a:graphic>
          <a:graphicData uri="http://schemas.openxmlformats.org/presentationml/2006/ole">
            <mc:AlternateContent xmlns:mc="http://schemas.openxmlformats.org/markup-compatibility/2006">
              <mc:Choice xmlns:v="urn:schemas-microsoft-com:vml" Requires="v">
                <p:oleObj spid="_x0000_s459793" name="Equation" r:id="rId8" imgW="647640" imgH="406080" progId="Equation.DSMT4">
                  <p:embed/>
                </p:oleObj>
              </mc:Choice>
              <mc:Fallback>
                <p:oleObj name="Equation" r:id="rId8" imgW="647640" imgH="406080" progId="Equation.DSMT4">
                  <p:embed/>
                  <p:pic>
                    <p:nvPicPr>
                      <p:cNvPr id="10" name="Object 9">
                        <a:extLst>
                          <a:ext uri="{FF2B5EF4-FFF2-40B4-BE49-F238E27FC236}">
                            <a16:creationId xmlns:a16="http://schemas.microsoft.com/office/drawing/2014/main" id="{31B4DBED-3330-435C-B1BE-63C2BE91E54D}"/>
                          </a:ext>
                        </a:extLst>
                      </p:cNvPr>
                      <p:cNvPicPr>
                        <a:picLocks noChangeAspect="1" noChangeArrowheads="1"/>
                      </p:cNvPicPr>
                      <p:nvPr/>
                    </p:nvPicPr>
                    <p:blipFill>
                      <a:blip r:embed="rId9"/>
                      <a:srcRect/>
                      <a:stretch>
                        <a:fillRect/>
                      </a:stretch>
                    </p:blipFill>
                    <p:spPr bwMode="auto">
                      <a:xfrm>
                        <a:off x="1808389" y="4052392"/>
                        <a:ext cx="1241425" cy="795338"/>
                      </a:xfrm>
                      <a:prstGeom prst="rect">
                        <a:avLst/>
                      </a:prstGeom>
                      <a:noFill/>
                    </p:spPr>
                  </p:pic>
                </p:oleObj>
              </mc:Fallback>
            </mc:AlternateContent>
          </a:graphicData>
        </a:graphic>
      </p:graphicFrame>
      <p:graphicFrame>
        <p:nvGraphicFramePr>
          <p:cNvPr id="15" name="Object 14">
            <a:extLst>
              <a:ext uri="{FF2B5EF4-FFF2-40B4-BE49-F238E27FC236}">
                <a16:creationId xmlns:a16="http://schemas.microsoft.com/office/drawing/2014/main" id="{0C6F06C3-EB25-4327-9FE9-CB9CDCCA5775}"/>
              </a:ext>
            </a:extLst>
          </p:cNvPr>
          <p:cNvGraphicFramePr>
            <a:graphicFrameLocks noChangeAspect="1"/>
          </p:cNvGraphicFramePr>
          <p:nvPr>
            <p:extLst>
              <p:ext uri="{D42A27DB-BD31-4B8C-83A1-F6EECF244321}">
                <p14:modId xmlns:p14="http://schemas.microsoft.com/office/powerpoint/2010/main" val="937473476"/>
              </p:ext>
            </p:extLst>
          </p:nvPr>
        </p:nvGraphicFramePr>
        <p:xfrm>
          <a:off x="3301406" y="5455600"/>
          <a:ext cx="388937" cy="422275"/>
        </p:xfrm>
        <a:graphic>
          <a:graphicData uri="http://schemas.openxmlformats.org/presentationml/2006/ole">
            <mc:AlternateContent xmlns:mc="http://schemas.openxmlformats.org/markup-compatibility/2006">
              <mc:Choice xmlns:v="urn:schemas-microsoft-com:vml" Requires="v">
                <p:oleObj spid="_x0000_s459794" name="Equation" r:id="rId10" imgW="203040" imgH="215640" progId="Equation.DSMT4">
                  <p:embed/>
                </p:oleObj>
              </mc:Choice>
              <mc:Fallback>
                <p:oleObj name="Equation" r:id="rId10" imgW="203040" imgH="215640" progId="Equation.DSMT4">
                  <p:embed/>
                  <p:pic>
                    <p:nvPicPr>
                      <p:cNvPr id="11" name="Object 10">
                        <a:extLst>
                          <a:ext uri="{FF2B5EF4-FFF2-40B4-BE49-F238E27FC236}">
                            <a16:creationId xmlns:a16="http://schemas.microsoft.com/office/drawing/2014/main" id="{249E2593-2265-4141-A6E8-5E1E8F162748}"/>
                          </a:ext>
                        </a:extLst>
                      </p:cNvPr>
                      <p:cNvPicPr>
                        <a:picLocks noChangeAspect="1" noChangeArrowheads="1"/>
                      </p:cNvPicPr>
                      <p:nvPr/>
                    </p:nvPicPr>
                    <p:blipFill>
                      <a:blip r:embed="rId11"/>
                      <a:srcRect/>
                      <a:stretch>
                        <a:fillRect/>
                      </a:stretch>
                    </p:blipFill>
                    <p:spPr bwMode="auto">
                      <a:xfrm>
                        <a:off x="3301406" y="5455600"/>
                        <a:ext cx="388937" cy="422275"/>
                      </a:xfrm>
                      <a:prstGeom prst="rect">
                        <a:avLst/>
                      </a:prstGeom>
                      <a:noFill/>
                    </p:spPr>
                  </p:pic>
                </p:oleObj>
              </mc:Fallback>
            </mc:AlternateContent>
          </a:graphicData>
        </a:graphic>
      </p:graphicFrame>
      <p:pic>
        <p:nvPicPr>
          <p:cNvPr id="16" name="Audio 15">
            <a:hlinkClick r:id="" action="ppaction://media"/>
            <a:extLst>
              <a:ext uri="{FF2B5EF4-FFF2-40B4-BE49-F238E27FC236}">
                <a16:creationId xmlns:a16="http://schemas.microsoft.com/office/drawing/2014/main" id="{DD9B1710-D399-49DD-8082-2A92B4EB339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57025629"/>
      </p:ext>
    </p:extLst>
  </p:cSld>
  <p:clrMapOvr>
    <a:masterClrMapping/>
  </p:clrMapOvr>
  <mc:AlternateContent xmlns:mc="http://schemas.openxmlformats.org/markup-compatibility/2006">
    <mc:Choice xmlns:p14="http://schemas.microsoft.com/office/powerpoint/2010/main" Requires="p14">
      <p:transition spd="slow" p14:dur="2000" advTm="135732"/>
    </mc:Choice>
    <mc:Fallback>
      <p:transition spd="slow" advTm="135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8.8|14.9"/>
</p:tagLst>
</file>

<file path=ppt/tags/tag10.xml><?xml version="1.0" encoding="utf-8"?>
<p:tagLst xmlns:a="http://schemas.openxmlformats.org/drawingml/2006/main" xmlns:r="http://schemas.openxmlformats.org/officeDocument/2006/relationships" xmlns:p="http://schemas.openxmlformats.org/presentationml/2006/main">
  <p:tag name="TIMING" val="|20|21.7|14.2|9.2|9.9|8.7"/>
</p:tagLst>
</file>

<file path=ppt/tags/tag11.xml><?xml version="1.0" encoding="utf-8"?>
<p:tagLst xmlns:a="http://schemas.openxmlformats.org/drawingml/2006/main" xmlns:r="http://schemas.openxmlformats.org/officeDocument/2006/relationships" xmlns:p="http://schemas.openxmlformats.org/presentationml/2006/main">
  <p:tag name="TIMING" val="|16.1|14|11.8|24.7"/>
</p:tagLst>
</file>

<file path=ppt/tags/tag12.xml><?xml version="1.0" encoding="utf-8"?>
<p:tagLst xmlns:a="http://schemas.openxmlformats.org/drawingml/2006/main" xmlns:r="http://schemas.openxmlformats.org/officeDocument/2006/relationships" xmlns:p="http://schemas.openxmlformats.org/presentationml/2006/main">
  <p:tag name="TIMING" val="|25.8|12.4|8.5|11.3|14.7|21.8"/>
</p:tagLst>
</file>

<file path=ppt/tags/tag13.xml><?xml version="1.0" encoding="utf-8"?>
<p:tagLst xmlns:a="http://schemas.openxmlformats.org/drawingml/2006/main" xmlns:r="http://schemas.openxmlformats.org/officeDocument/2006/relationships" xmlns:p="http://schemas.openxmlformats.org/presentationml/2006/main">
  <p:tag name="TIMING" val="|24.1|8.9|6.4|11.2"/>
</p:tagLst>
</file>

<file path=ppt/tags/tag14.xml><?xml version="1.0" encoding="utf-8"?>
<p:tagLst xmlns:a="http://schemas.openxmlformats.org/drawingml/2006/main" xmlns:r="http://schemas.openxmlformats.org/officeDocument/2006/relationships" xmlns:p="http://schemas.openxmlformats.org/presentationml/2006/main">
  <p:tag name="TIMING" val="|20.6|14.8|25.2|48.4|10.9|42.7"/>
</p:tagLst>
</file>

<file path=ppt/tags/tag15.xml><?xml version="1.0" encoding="utf-8"?>
<p:tagLst xmlns:a="http://schemas.openxmlformats.org/drawingml/2006/main" xmlns:r="http://schemas.openxmlformats.org/officeDocument/2006/relationships" xmlns:p="http://schemas.openxmlformats.org/presentationml/2006/main">
  <p:tag name="TIMING" val="|5.1|11.9|10.8|12.5"/>
</p:tagLst>
</file>

<file path=ppt/tags/tag16.xml><?xml version="1.0" encoding="utf-8"?>
<p:tagLst xmlns:a="http://schemas.openxmlformats.org/drawingml/2006/main" xmlns:r="http://schemas.openxmlformats.org/officeDocument/2006/relationships" xmlns:p="http://schemas.openxmlformats.org/presentationml/2006/main">
  <p:tag name="TIMING" val="|4.1|13.6|8.8|15"/>
</p:tagLst>
</file>

<file path=ppt/tags/tag17.xml><?xml version="1.0" encoding="utf-8"?>
<p:tagLst xmlns:a="http://schemas.openxmlformats.org/drawingml/2006/main" xmlns:r="http://schemas.openxmlformats.org/officeDocument/2006/relationships" xmlns:p="http://schemas.openxmlformats.org/presentationml/2006/main">
  <p:tag name="TIMING" val="|4.3|7|12.2|13.2|14.6"/>
</p:tagLst>
</file>

<file path=ppt/tags/tag18.xml><?xml version="1.0" encoding="utf-8"?>
<p:tagLst xmlns:a="http://schemas.openxmlformats.org/drawingml/2006/main" xmlns:r="http://schemas.openxmlformats.org/officeDocument/2006/relationships" xmlns:p="http://schemas.openxmlformats.org/presentationml/2006/main">
  <p:tag name="TIMING" val="|4|5|9.9|5|12.8"/>
</p:tagLst>
</file>

<file path=ppt/tags/tag19.xml><?xml version="1.0" encoding="utf-8"?>
<p:tagLst xmlns:a="http://schemas.openxmlformats.org/drawingml/2006/main" xmlns:r="http://schemas.openxmlformats.org/officeDocument/2006/relationships" xmlns:p="http://schemas.openxmlformats.org/presentationml/2006/main">
  <p:tag name="TIMING" val="|8.5|6.4|31.3|36.8|12.1|11.1|5"/>
</p:tagLst>
</file>

<file path=ppt/tags/tag2.xml><?xml version="1.0" encoding="utf-8"?>
<p:tagLst xmlns:a="http://schemas.openxmlformats.org/drawingml/2006/main" xmlns:r="http://schemas.openxmlformats.org/officeDocument/2006/relationships" xmlns:p="http://schemas.openxmlformats.org/presentationml/2006/main">
  <p:tag name="TIMING" val="|19.5|12.4|19.5"/>
</p:tagLst>
</file>

<file path=ppt/tags/tag20.xml><?xml version="1.0" encoding="utf-8"?>
<p:tagLst xmlns:a="http://schemas.openxmlformats.org/drawingml/2006/main" xmlns:r="http://schemas.openxmlformats.org/officeDocument/2006/relationships" xmlns:p="http://schemas.openxmlformats.org/presentationml/2006/main">
  <p:tag name="TIMING" val="|10.8|8.1|5.4|7.8|5.7"/>
</p:tagLst>
</file>

<file path=ppt/tags/tag3.xml><?xml version="1.0" encoding="utf-8"?>
<p:tagLst xmlns:a="http://schemas.openxmlformats.org/drawingml/2006/main" xmlns:r="http://schemas.openxmlformats.org/officeDocument/2006/relationships" xmlns:p="http://schemas.openxmlformats.org/presentationml/2006/main">
  <p:tag name="TIMING" val="|17.6|13.5|14.6|18.3|7.6"/>
</p:tagLst>
</file>

<file path=ppt/tags/tag4.xml><?xml version="1.0" encoding="utf-8"?>
<p:tagLst xmlns:a="http://schemas.openxmlformats.org/drawingml/2006/main" xmlns:r="http://schemas.openxmlformats.org/officeDocument/2006/relationships" xmlns:p="http://schemas.openxmlformats.org/presentationml/2006/main">
  <p:tag name="TIMING" val="|33.7|31.3|8.3"/>
</p:tagLst>
</file>

<file path=ppt/tags/tag5.xml><?xml version="1.0" encoding="utf-8"?>
<p:tagLst xmlns:a="http://schemas.openxmlformats.org/drawingml/2006/main" xmlns:r="http://schemas.openxmlformats.org/officeDocument/2006/relationships" xmlns:p="http://schemas.openxmlformats.org/presentationml/2006/main">
  <p:tag name="TIMING" val="|22|25.6|5.8"/>
</p:tagLst>
</file>

<file path=ppt/tags/tag6.xml><?xml version="1.0" encoding="utf-8"?>
<p:tagLst xmlns:a="http://schemas.openxmlformats.org/drawingml/2006/main" xmlns:r="http://schemas.openxmlformats.org/officeDocument/2006/relationships" xmlns:p="http://schemas.openxmlformats.org/presentationml/2006/main">
  <p:tag name="TIMING" val="|38.1|28.1"/>
</p:tagLst>
</file>

<file path=ppt/tags/tag7.xml><?xml version="1.0" encoding="utf-8"?>
<p:tagLst xmlns:a="http://schemas.openxmlformats.org/drawingml/2006/main" xmlns:r="http://schemas.openxmlformats.org/officeDocument/2006/relationships" xmlns:p="http://schemas.openxmlformats.org/presentationml/2006/main">
  <p:tag name="TIMING" val="|41|8.6|14.9|33.5|7.9|10.4"/>
</p:tagLst>
</file>

<file path=ppt/tags/tag8.xml><?xml version="1.0" encoding="utf-8"?>
<p:tagLst xmlns:a="http://schemas.openxmlformats.org/drawingml/2006/main" xmlns:r="http://schemas.openxmlformats.org/officeDocument/2006/relationships" xmlns:p="http://schemas.openxmlformats.org/presentationml/2006/main">
  <p:tag name="TIMING" val="|28.3|30|21|16.5|18.7"/>
</p:tagLst>
</file>

<file path=ppt/tags/tag9.xml><?xml version="1.0" encoding="utf-8"?>
<p:tagLst xmlns:a="http://schemas.openxmlformats.org/drawingml/2006/main" xmlns:r="http://schemas.openxmlformats.org/officeDocument/2006/relationships" xmlns:p="http://schemas.openxmlformats.org/presentationml/2006/main">
  <p:tag name="TIMING" val="|11.7|27.9|5.5|5.4|4.9|11.2|2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42086</TotalTime>
  <Words>2502</Words>
  <Application>Microsoft Office PowerPoint</Application>
  <PresentationFormat>On-screen Show (4:3)</PresentationFormat>
  <Paragraphs>265</Paragraphs>
  <Slides>27</Slides>
  <Notes>0</Notes>
  <HiddenSlides>0</HiddenSlides>
  <MMClips>27</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9"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MathType 7.0 Equation</vt:lpstr>
      <vt:lpstr>8.5 The null space of a linear map</vt:lpstr>
      <vt:lpstr>Introduction</vt:lpstr>
      <vt:lpstr>Describing linear maps</vt:lpstr>
      <vt:lpstr>The null space</vt:lpstr>
      <vt:lpstr>The null space is a subspace</vt:lpstr>
      <vt:lpstr>Solutions to Au = v</vt:lpstr>
      <vt:lpstr>The difference of two solutions to Au = v</vt:lpstr>
      <vt:lpstr>Definition: one-to-one</vt:lpstr>
      <vt:lpstr>Definition: one-to-one</vt:lpstr>
      <vt:lpstr>When is a linear map one-to-one</vt:lpstr>
      <vt:lpstr>Range of finite-dimensional linear mappings</vt:lpstr>
      <vt:lpstr>The range and the null space</vt:lpstr>
      <vt:lpstr>When a matrix can never be onto</vt:lpstr>
      <vt:lpstr>When a matrix can never be one-to-one</vt:lpstr>
      <vt:lpstr>When can a matrix be one-to-one and onto?</vt:lpstr>
      <vt:lpstr>When is a matrix is one-to-one and onto?</vt:lpstr>
      <vt:lpstr>Applications of these theorems</vt:lpstr>
      <vt:lpstr>Applications of these theorems</vt:lpstr>
      <vt:lpstr>Applications of these theorems</vt:lpstr>
      <vt:lpstr>Applications of these theorems</vt:lpstr>
      <vt:lpstr>Operators on discrete-time signals</vt:lpstr>
      <vt:lpstr>Review</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1016</cp:revision>
  <dcterms:created xsi:type="dcterms:W3CDTF">2020-04-30T19:27:29Z</dcterms:created>
  <dcterms:modified xsi:type="dcterms:W3CDTF">2020-11-04T15:46:06Z</dcterms:modified>
</cp:coreProperties>
</file>